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0" r:id="rId3"/>
    <p:sldId id="257" r:id="rId4"/>
    <p:sldId id="258" r:id="rId5"/>
    <p:sldId id="259" r:id="rId6"/>
    <p:sldId id="260" r:id="rId7"/>
    <p:sldId id="261" r:id="rId8"/>
    <p:sldId id="264"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99"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2" r:id="rId39"/>
    <p:sldId id="291" r:id="rId40"/>
    <p:sldId id="293" r:id="rId41"/>
    <p:sldId id="294" r:id="rId42"/>
    <p:sldId id="295" r:id="rId43"/>
    <p:sldId id="296" r:id="rId44"/>
    <p:sldId id="297" r:id="rId45"/>
    <p:sldId id="298" r:id="rId4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up 7"/>
          <p:cNvGrpSpPr/>
          <p:nvPr/>
        </p:nvGrpSpPr>
        <p:grpSpPr>
          <a:xfrm>
            <a:off x="0" y="3176"/>
            <a:ext cx="9148763" cy="6875463"/>
            <a:chOff x="0" y="3175"/>
            <a:chExt cx="12198350" cy="6875463"/>
          </a:xfrm>
        </p:grpSpPr>
        <p:sp>
          <p:nvSpPr>
            <p:cNvPr id="11" name="Serbest 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Serbest 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Serbest 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Tarih Yer Tutucusu 3"/>
          <p:cNvSpPr>
            <a:spLocks noGrp="1"/>
          </p:cNvSpPr>
          <p:nvPr>
            <p:ph type="dt" sz="half" idx="10"/>
          </p:nvPr>
        </p:nvSpPr>
        <p:spPr>
          <a:xfrm>
            <a:off x="6729989" y="6442525"/>
            <a:ext cx="2057400" cy="365125"/>
          </a:xfrm>
        </p:spPr>
        <p:txBody>
          <a:bodyPr rtlCol="0"/>
          <a:lstStyle/>
          <a:p>
            <a:fld id="{D9F75050-0E15-4C5B-92B0-66D068882F1F}" type="datetimeFigureOut">
              <a:rPr lang="tr-TR" smtClean="0"/>
              <a:pPr/>
              <a:t>05.05.2025</a:t>
            </a:fld>
            <a:endParaRPr lang="tr-TR"/>
          </a:p>
        </p:txBody>
      </p:sp>
      <p:sp>
        <p:nvSpPr>
          <p:cNvPr id="5" name="Alt Bilgi Yer Tutucusu 4"/>
          <p:cNvSpPr>
            <a:spLocks noGrp="1"/>
          </p:cNvSpPr>
          <p:nvPr>
            <p:ph type="ftr" sz="quarter" idx="11"/>
          </p:nvPr>
        </p:nvSpPr>
        <p:spPr>
          <a:xfrm>
            <a:off x="3024158" y="6442525"/>
            <a:ext cx="3086100" cy="365125"/>
          </a:xfrm>
        </p:spPr>
        <p:txBody>
          <a:bodyPr rtlCol="0"/>
          <a:lstStyle>
            <a:lvl1pPr algn="ctr">
              <a:defRPr/>
            </a:lvl1pPr>
          </a:lstStyle>
          <a:p>
            <a:endParaRPr lang="tr-TR"/>
          </a:p>
        </p:txBody>
      </p:sp>
      <p:sp>
        <p:nvSpPr>
          <p:cNvPr id="6" name="Slayt Numarası Yer Tutucusu 5"/>
          <p:cNvSpPr>
            <a:spLocks noGrp="1"/>
          </p:cNvSpPr>
          <p:nvPr>
            <p:ph type="sldNum" sz="quarter" idx="12"/>
          </p:nvPr>
        </p:nvSpPr>
        <p:spPr>
          <a:xfrm>
            <a:off x="349824" y="6442525"/>
            <a:ext cx="2066534" cy="365125"/>
          </a:xfrm>
        </p:spPr>
        <p:txBody>
          <a:bodyPr rtlCol="0" anchor="ctr"/>
          <a:lstStyle>
            <a:lvl1pPr algn="l">
              <a:defRPr sz="1200"/>
            </a:lvl1pPr>
          </a:lstStyle>
          <a:p>
            <a:fld id="{B1DEFA8C-F947-479F-BE07-76B6B3F80BF1}" type="slidenum">
              <a:rPr lang="tr-TR" smtClean="0"/>
              <a:pPr/>
              <a:t>‹#›</a:t>
            </a:fld>
            <a:endParaRPr lang="tr-TR"/>
          </a:p>
        </p:txBody>
      </p:sp>
      <p:sp>
        <p:nvSpPr>
          <p:cNvPr id="68" name="Serbest 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8" name="Grup 8"/>
          <p:cNvGrpSpPr/>
          <p:nvPr/>
        </p:nvGrpSpPr>
        <p:grpSpPr>
          <a:xfrm>
            <a:off x="5490225" y="467785"/>
            <a:ext cx="3656410" cy="5922963"/>
            <a:chOff x="7320300" y="467784"/>
            <a:chExt cx="4875213" cy="5922963"/>
          </a:xfrm>
        </p:grpSpPr>
        <p:sp>
          <p:nvSpPr>
            <p:cNvPr id="231" name="Serbest 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Serbest 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Düz Bağlayıcı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Başlık 1"/>
          <p:cNvSpPr>
            <a:spLocks noGrp="1"/>
          </p:cNvSpPr>
          <p:nvPr>
            <p:ph type="ctrTitle"/>
          </p:nvPr>
        </p:nvSpPr>
        <p:spPr>
          <a:xfrm>
            <a:off x="5940564" y="1023868"/>
            <a:ext cx="2845259" cy="3349641"/>
          </a:xfrm>
        </p:spPr>
        <p:txBody>
          <a:bodyPr rtlCol="0" anchor="t">
            <a:normAutofit/>
          </a:bodyPr>
          <a:lstStyle>
            <a:lvl1pPr algn="l">
              <a:lnSpc>
                <a:spcPct val="105000"/>
              </a:lnSpc>
              <a:defRPr sz="3900" baseline="0">
                <a:solidFill>
                  <a:schemeClr val="bg2"/>
                </a:solidFill>
              </a:defRPr>
            </a:lvl1pPr>
          </a:lstStyle>
          <a:p>
            <a:pPr rtl="0"/>
            <a:r>
              <a:rPr lang="tr-TR" noProof="0"/>
              <a:t>Asıl başlık stili için tıklatın</a:t>
            </a:r>
            <a:endParaRPr lang="tr-TR" noProof="0" dirty="0"/>
          </a:p>
        </p:txBody>
      </p:sp>
      <p:sp>
        <p:nvSpPr>
          <p:cNvPr id="3" name="Alt Başlık 2"/>
          <p:cNvSpPr>
            <a:spLocks noGrp="1"/>
          </p:cNvSpPr>
          <p:nvPr>
            <p:ph type="subTitle" idx="1"/>
          </p:nvPr>
        </p:nvSpPr>
        <p:spPr>
          <a:xfrm>
            <a:off x="5940564" y="4945377"/>
            <a:ext cx="2845259" cy="1037760"/>
          </a:xfrm>
        </p:spPr>
        <p:txBody>
          <a:bodyPr rtlCol="0"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a:t>Asıl alt başlık stilini düzenlemek için tıklatın</a:t>
            </a:r>
            <a:endParaRPr lang="tr-TR" noProof="0" dirty="0"/>
          </a:p>
        </p:txBody>
      </p:sp>
    </p:spTree>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Dikey Metin Yer Tutucusu 2"/>
          <p:cNvSpPr>
            <a:spLocks noGrp="1"/>
          </p:cNvSpPr>
          <p:nvPr>
            <p:ph type="body" orient="vert" idx="1"/>
          </p:nvPr>
        </p:nvSpPr>
        <p:spPr/>
        <p:txBody>
          <a:bodyPr vert="eaVert"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fld id="{D9F75050-0E15-4C5B-92B0-66D068882F1F}" type="datetimeFigureOut">
              <a:rPr lang="tr-TR" smtClean="0"/>
              <a:pPr/>
              <a:t>05.05.2025</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8" name="Grup 7"/>
          <p:cNvGrpSpPr/>
          <p:nvPr/>
        </p:nvGrpSpPr>
        <p:grpSpPr>
          <a:xfrm>
            <a:off x="300536" y="362425"/>
            <a:ext cx="2621984" cy="6204388"/>
            <a:chOff x="400714" y="362425"/>
            <a:chExt cx="3495979" cy="6204388"/>
          </a:xfrm>
        </p:grpSpPr>
        <p:sp>
          <p:nvSpPr>
            <p:cNvPr id="25"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ikey Başlık 1"/>
          <p:cNvSpPr>
            <a:spLocks noGrp="1"/>
          </p:cNvSpPr>
          <p:nvPr>
            <p:ph type="title" orient="vert"/>
          </p:nvPr>
        </p:nvSpPr>
        <p:spPr>
          <a:xfrm>
            <a:off x="6958474" y="507037"/>
            <a:ext cx="1178720" cy="5339932"/>
          </a:xfrm>
        </p:spPr>
        <p:txBody>
          <a:bodyPr vert="eaVert" rtlCol="0"/>
          <a:lstStyle/>
          <a:p>
            <a:pPr rtl="0"/>
            <a:r>
              <a:rPr lang="tr-TR" noProof="0"/>
              <a:t>Asıl başlık stili için tıklatın</a:t>
            </a:r>
            <a:endParaRPr lang="tr-TR" noProof="0" dirty="0"/>
          </a:p>
        </p:txBody>
      </p:sp>
      <p:sp>
        <p:nvSpPr>
          <p:cNvPr id="3" name="Dikey Metin Yer Tutucusu 2"/>
          <p:cNvSpPr>
            <a:spLocks noGrp="1"/>
          </p:cNvSpPr>
          <p:nvPr>
            <p:ph type="body" orient="vert" idx="1"/>
          </p:nvPr>
        </p:nvSpPr>
        <p:spPr>
          <a:xfrm>
            <a:off x="2200275" y="524373"/>
            <a:ext cx="4469683" cy="5322596"/>
          </a:xfrm>
        </p:spPr>
        <p:txBody>
          <a:bodyPr vert="eaVert"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a:xfrm>
            <a:off x="6958474" y="6296616"/>
            <a:ext cx="1879497" cy="365125"/>
          </a:xfrm>
        </p:spPr>
        <p:txBody>
          <a:bodyPr rtlCol="0"/>
          <a:lstStyle/>
          <a:p>
            <a:fld id="{D9F75050-0E15-4C5B-92B0-66D068882F1F}" type="datetimeFigureOut">
              <a:rPr lang="tr-TR" smtClean="0"/>
              <a:pPr/>
              <a:t>05.05.2025</a:t>
            </a:fld>
            <a:endParaRPr lang="tr-TR"/>
          </a:p>
        </p:txBody>
      </p:sp>
      <p:sp>
        <p:nvSpPr>
          <p:cNvPr id="5" name="Alt Bilgi Yer Tutucusu 4"/>
          <p:cNvSpPr>
            <a:spLocks noGrp="1"/>
          </p:cNvSpPr>
          <p:nvPr>
            <p:ph type="ftr" sz="quarter" idx="11"/>
          </p:nvPr>
        </p:nvSpPr>
        <p:spPr>
          <a:xfrm>
            <a:off x="2200275" y="6296616"/>
            <a:ext cx="4469683" cy="365125"/>
          </a:xfrm>
        </p:spPr>
        <p:txBody>
          <a:bodyPr rtlCol="0"/>
          <a:lstStyle/>
          <a:p>
            <a:endParaRPr lang="tr-TR"/>
          </a:p>
        </p:txBody>
      </p:sp>
      <p:sp>
        <p:nvSpPr>
          <p:cNvPr id="6" name="Slayt Numarası Yer Tutucusu 5"/>
          <p:cNvSpPr>
            <a:spLocks noGrp="1"/>
          </p:cNvSpPr>
          <p:nvPr>
            <p:ph type="sldNum" sz="quarter" idx="12"/>
          </p:nvPr>
        </p:nvSpPr>
        <p:spPr>
          <a:xfrm rot="5400000">
            <a:off x="5878074" y="2928735"/>
            <a:ext cx="5383267" cy="453202"/>
          </a:xfrm>
        </p:spPr>
        <p:txBody>
          <a:bodyPr rtlCol="0"/>
          <a:lstStyle>
            <a:lvl1pPr algn="l">
              <a:defRPr/>
            </a:lvl1pPr>
          </a:lstStyle>
          <a:p>
            <a:fld id="{B1DEFA8C-F947-479F-BE07-76B6B3F80BF1}" type="slidenum">
              <a:rPr lang="tr-TR" smtClean="0"/>
              <a:pPr/>
              <a:t>‹#›</a:t>
            </a:fld>
            <a:endParaRPr lang="tr-TR"/>
          </a:p>
        </p:txBody>
      </p:sp>
      <p:cxnSp>
        <p:nvCxnSpPr>
          <p:cNvPr id="7" name="Düz Bağlayıcı 6"/>
          <p:cNvCxnSpPr/>
          <p:nvPr/>
        </p:nvCxnSpPr>
        <p:spPr>
          <a:xfrm>
            <a:off x="6833687" y="571503"/>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İçerik Yer Tutucusu 2"/>
          <p:cNvSpPr>
            <a:spLocks noGrp="1"/>
          </p:cNvSpPr>
          <p:nvPr>
            <p:ph idx="1"/>
          </p:nvPr>
        </p:nvSpPr>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fld id="{D9F75050-0E15-4C5B-92B0-66D068882F1F}" type="datetimeFigureOut">
              <a:rPr lang="tr-TR" smtClean="0"/>
              <a:pPr/>
              <a:t>05.05.2025</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Başlığı">
    <p:bg>
      <p:bgPr>
        <a:solidFill>
          <a:schemeClr val="accent1"/>
        </a:solidFill>
        <a:effectLst/>
      </p:bgPr>
    </p:bg>
    <p:spTree>
      <p:nvGrpSpPr>
        <p:cNvPr id="1" name=""/>
        <p:cNvGrpSpPr/>
        <p:nvPr/>
      </p:nvGrpSpPr>
      <p:grpSpPr>
        <a:xfrm>
          <a:off x="0" y="0"/>
          <a:ext cx="0" cy="0"/>
          <a:chOff x="0" y="0"/>
          <a:chExt cx="0" cy="0"/>
        </a:xfrm>
      </p:grpSpPr>
      <p:sp>
        <p:nvSpPr>
          <p:cNvPr id="10" name="Serbest Form 5"/>
          <p:cNvSpPr>
            <a:spLocks noEditPoints="1"/>
          </p:cNvSpPr>
          <p:nvPr/>
        </p:nvSpPr>
        <p:spPr bwMode="auto">
          <a:xfrm>
            <a:off x="1" y="-4679"/>
            <a:ext cx="9150461"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7" name="Grup 8"/>
          <p:cNvGrpSpPr/>
          <p:nvPr/>
        </p:nvGrpSpPr>
        <p:grpSpPr>
          <a:xfrm>
            <a:off x="1839516" y="1262064"/>
            <a:ext cx="5464969" cy="4333875"/>
            <a:chOff x="2452688" y="1262063"/>
            <a:chExt cx="7286625" cy="4333875"/>
          </a:xfrm>
        </p:grpSpPr>
        <p:sp>
          <p:nvSpPr>
            <p:cNvPr id="175" name="Serbest 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Serbest 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Düz Bağlayıcı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Tarih Yer Tutucusu 3"/>
          <p:cNvSpPr>
            <a:spLocks noGrp="1"/>
          </p:cNvSpPr>
          <p:nvPr>
            <p:ph type="dt" sz="half" idx="10"/>
          </p:nvPr>
        </p:nvSpPr>
        <p:spPr>
          <a:xfrm>
            <a:off x="6738557" y="6296731"/>
            <a:ext cx="2057400" cy="365125"/>
          </a:xfrm>
        </p:spPr>
        <p:txBody>
          <a:bodyPr rtlCol="0"/>
          <a:lstStyle>
            <a:lvl1pPr>
              <a:defRPr>
                <a:solidFill>
                  <a:schemeClr val="bg2"/>
                </a:solidFill>
              </a:defRPr>
            </a:lvl1pPr>
          </a:lstStyle>
          <a:p>
            <a:fld id="{D9F75050-0E15-4C5B-92B0-66D068882F1F}" type="datetimeFigureOut">
              <a:rPr lang="tr-TR" smtClean="0"/>
              <a:pPr/>
              <a:t>05.05.2025</a:t>
            </a:fld>
            <a:endParaRPr lang="tr-TR"/>
          </a:p>
        </p:txBody>
      </p:sp>
      <p:sp>
        <p:nvSpPr>
          <p:cNvPr id="5" name="Alt Bilgi Yer Tutucusu 4"/>
          <p:cNvSpPr>
            <a:spLocks noGrp="1"/>
          </p:cNvSpPr>
          <p:nvPr>
            <p:ph type="ftr" sz="quarter" idx="11"/>
          </p:nvPr>
        </p:nvSpPr>
        <p:spPr>
          <a:xfrm>
            <a:off x="3030683" y="6296731"/>
            <a:ext cx="3086100" cy="365125"/>
          </a:xfrm>
        </p:spPr>
        <p:txBody>
          <a:bodyPr rtlCol="0"/>
          <a:lstStyle>
            <a:lvl1pPr algn="ctr">
              <a:defRPr>
                <a:solidFill>
                  <a:schemeClr val="bg2"/>
                </a:solidFill>
              </a:defRPr>
            </a:lvl1pPr>
          </a:lstStyle>
          <a:p>
            <a:endParaRPr lang="tr-TR"/>
          </a:p>
        </p:txBody>
      </p:sp>
      <p:sp>
        <p:nvSpPr>
          <p:cNvPr id="6" name="Slayt Numarası Yer Tutucusu 5"/>
          <p:cNvSpPr>
            <a:spLocks noGrp="1"/>
          </p:cNvSpPr>
          <p:nvPr>
            <p:ph type="sldNum" sz="quarter" idx="12"/>
          </p:nvPr>
        </p:nvSpPr>
        <p:spPr>
          <a:xfrm>
            <a:off x="348057" y="6296731"/>
            <a:ext cx="2086157" cy="365125"/>
          </a:xfrm>
        </p:spPr>
        <p:txBody>
          <a:bodyPr rtlCol="0" anchor="ctr"/>
          <a:lstStyle>
            <a:lvl1pPr algn="l">
              <a:defRPr sz="1200">
                <a:solidFill>
                  <a:schemeClr val="bg2"/>
                </a:solidFill>
              </a:defRPr>
            </a:lvl1pPr>
          </a:lstStyle>
          <a:p>
            <a:fld id="{B1DEFA8C-F947-479F-BE07-76B6B3F80BF1}" type="slidenum">
              <a:rPr lang="tr-TR" smtClean="0"/>
              <a:pPr/>
              <a:t>‹#›</a:t>
            </a:fld>
            <a:endParaRPr lang="tr-TR"/>
          </a:p>
        </p:txBody>
      </p:sp>
      <p:sp>
        <p:nvSpPr>
          <p:cNvPr id="2" name="Başlık 1"/>
          <p:cNvSpPr>
            <a:spLocks noGrp="1"/>
          </p:cNvSpPr>
          <p:nvPr>
            <p:ph type="title"/>
          </p:nvPr>
        </p:nvSpPr>
        <p:spPr>
          <a:xfrm>
            <a:off x="2371726" y="1830580"/>
            <a:ext cx="4394793" cy="1841715"/>
          </a:xfrm>
        </p:spPr>
        <p:txBody>
          <a:bodyPr rtlCol="0" anchor="t">
            <a:normAutofit/>
          </a:bodyPr>
          <a:lstStyle>
            <a:lvl1pPr algn="ctr">
              <a:lnSpc>
                <a:spcPct val="105000"/>
              </a:lnSpc>
              <a:defRPr sz="3900" baseline="0">
                <a:solidFill>
                  <a:schemeClr val="tx2">
                    <a:lumMod val="75000"/>
                    <a:lumOff val="25000"/>
                  </a:schemeClr>
                </a:solidFill>
              </a:defRPr>
            </a:lvl1pPr>
          </a:lstStyle>
          <a:p>
            <a:pPr rtl="0"/>
            <a:r>
              <a:rPr lang="tr-TR" noProof="0"/>
              <a:t>Asıl başlık stili için tıklatın</a:t>
            </a:r>
            <a:endParaRPr lang="tr-TR" noProof="0" dirty="0"/>
          </a:p>
        </p:txBody>
      </p:sp>
      <p:sp>
        <p:nvSpPr>
          <p:cNvPr id="3" name="Metin Yer Tutucusu 2"/>
          <p:cNvSpPr>
            <a:spLocks noGrp="1"/>
          </p:cNvSpPr>
          <p:nvPr>
            <p:ph type="body" idx="1"/>
          </p:nvPr>
        </p:nvSpPr>
        <p:spPr>
          <a:xfrm>
            <a:off x="2860938" y="4176132"/>
            <a:ext cx="3424856" cy="1038807"/>
          </a:xfrm>
        </p:spPr>
        <p:txBody>
          <a:bodyPr rtlCol="0">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tr-TR" noProof="0"/>
              <a:t>Asıl metin stillerini düzenlemek için tıklatın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İçerik Yer Tutucusu 2"/>
          <p:cNvSpPr>
            <a:spLocks noGrp="1"/>
          </p:cNvSpPr>
          <p:nvPr>
            <p:ph sz="half" idx="1"/>
          </p:nvPr>
        </p:nvSpPr>
        <p:spPr>
          <a:xfrm>
            <a:off x="2200274" y="2438400"/>
            <a:ext cx="3120390" cy="3657601"/>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İçerik Yer Tutucusu 3"/>
          <p:cNvSpPr>
            <a:spLocks noGrp="1"/>
          </p:cNvSpPr>
          <p:nvPr>
            <p:ph sz="half" idx="2"/>
          </p:nvPr>
        </p:nvSpPr>
        <p:spPr>
          <a:xfrm>
            <a:off x="5657813" y="2438400"/>
            <a:ext cx="3120390" cy="3657601"/>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Tarih Yer Tutucusu 4"/>
          <p:cNvSpPr>
            <a:spLocks noGrp="1"/>
          </p:cNvSpPr>
          <p:nvPr>
            <p:ph type="dt" sz="half" idx="10"/>
          </p:nvPr>
        </p:nvSpPr>
        <p:spPr/>
        <p:txBody>
          <a:bodyPr rtlCol="0"/>
          <a:lstStyle/>
          <a:p>
            <a:fld id="{D9F75050-0E15-4C5B-92B0-66D068882F1F}" type="datetimeFigureOut">
              <a:rPr lang="tr-TR" smtClean="0"/>
              <a:pPr/>
              <a:t>05.05.2025</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2200274" y="566928"/>
            <a:ext cx="6577930" cy="1563624"/>
          </a:xfrm>
        </p:spPr>
        <p:txBody>
          <a:bodyPr rtlCol="0"/>
          <a:lstStyle/>
          <a:p>
            <a:pPr rtl="0"/>
            <a:r>
              <a:rPr lang="tr-TR" noProof="0"/>
              <a:t>Asıl başlık stili için tıklatın</a:t>
            </a:r>
            <a:endParaRPr lang="tr-TR" noProof="0" dirty="0"/>
          </a:p>
        </p:txBody>
      </p:sp>
      <p:sp>
        <p:nvSpPr>
          <p:cNvPr id="3" name="Metin Yer Tutucusu 2"/>
          <p:cNvSpPr>
            <a:spLocks noGrp="1"/>
          </p:cNvSpPr>
          <p:nvPr>
            <p:ph type="body" idx="1"/>
          </p:nvPr>
        </p:nvSpPr>
        <p:spPr>
          <a:xfrm>
            <a:off x="2200274" y="2456408"/>
            <a:ext cx="3120390" cy="823912"/>
          </a:xfrm>
        </p:spPr>
        <p:txBody>
          <a:bodyPr rtlCol="0"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4" name="İçerik Yer Tutucusu 3"/>
          <p:cNvSpPr>
            <a:spLocks noGrp="1"/>
          </p:cNvSpPr>
          <p:nvPr>
            <p:ph sz="half" idx="2"/>
          </p:nvPr>
        </p:nvSpPr>
        <p:spPr>
          <a:xfrm>
            <a:off x="2200274" y="3316640"/>
            <a:ext cx="3120390" cy="2779361"/>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Metin Yer Tutucusu 4"/>
          <p:cNvSpPr>
            <a:spLocks noGrp="1"/>
          </p:cNvSpPr>
          <p:nvPr>
            <p:ph type="body" sz="quarter" idx="3"/>
          </p:nvPr>
        </p:nvSpPr>
        <p:spPr>
          <a:xfrm>
            <a:off x="5657813" y="2456408"/>
            <a:ext cx="3120390" cy="823912"/>
          </a:xfrm>
        </p:spPr>
        <p:txBody>
          <a:bodyPr rtlCol="0"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6" name="İçerik Yer Tutucusu 5"/>
          <p:cNvSpPr>
            <a:spLocks noGrp="1"/>
          </p:cNvSpPr>
          <p:nvPr>
            <p:ph sz="quarter" idx="4"/>
          </p:nvPr>
        </p:nvSpPr>
        <p:spPr>
          <a:xfrm>
            <a:off x="5657813" y="3316640"/>
            <a:ext cx="3120390" cy="2779361"/>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7" name="Tarih Yer Tutucusu 6"/>
          <p:cNvSpPr>
            <a:spLocks noGrp="1"/>
          </p:cNvSpPr>
          <p:nvPr>
            <p:ph type="dt" sz="half" idx="10"/>
          </p:nvPr>
        </p:nvSpPr>
        <p:spPr/>
        <p:txBody>
          <a:bodyPr rtlCol="0"/>
          <a:lstStyle/>
          <a:p>
            <a:fld id="{D9F75050-0E15-4C5B-92B0-66D068882F1F}" type="datetimeFigureOut">
              <a:rPr lang="tr-TR" smtClean="0"/>
              <a:pPr/>
              <a:t>05.05.2025</a:t>
            </a:fld>
            <a:endParaRPr lang="tr-TR"/>
          </a:p>
        </p:txBody>
      </p:sp>
      <p:sp>
        <p:nvSpPr>
          <p:cNvPr id="8" name="Alt Bilgi Yer Tutucusu 7"/>
          <p:cNvSpPr>
            <a:spLocks noGrp="1"/>
          </p:cNvSpPr>
          <p:nvPr>
            <p:ph type="ftr" sz="quarter" idx="11"/>
          </p:nvPr>
        </p:nvSpPr>
        <p:spPr/>
        <p:txBody>
          <a:bodyPr rtlCol="0"/>
          <a:lstStyle/>
          <a:p>
            <a:endParaRPr lang="tr-TR"/>
          </a:p>
        </p:txBody>
      </p:sp>
      <p:sp>
        <p:nvSpPr>
          <p:cNvPr id="9" name="Slayt Numarası Yer Tutucusu 8"/>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Tarih Yer Tutucusu 2"/>
          <p:cNvSpPr>
            <a:spLocks noGrp="1"/>
          </p:cNvSpPr>
          <p:nvPr>
            <p:ph type="dt" sz="half" idx="10"/>
          </p:nvPr>
        </p:nvSpPr>
        <p:spPr/>
        <p:txBody>
          <a:bodyPr rtlCol="0"/>
          <a:lstStyle/>
          <a:p>
            <a:fld id="{D9F75050-0E15-4C5B-92B0-66D068882F1F}" type="datetimeFigureOut">
              <a:rPr lang="tr-TR" smtClean="0"/>
              <a:pPr/>
              <a:t>05.05.2025</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bg>
      <p:bgPr>
        <a:solidFill>
          <a:schemeClr val="bg2"/>
        </a:solidFill>
        <a:effectLst/>
      </p:bgPr>
    </p:bg>
    <p:spTree>
      <p:nvGrpSpPr>
        <p:cNvPr id="1" name=""/>
        <p:cNvGrpSpPr/>
        <p:nvPr/>
      </p:nvGrpSpPr>
      <p:grpSpPr>
        <a:xfrm>
          <a:off x="0" y="0"/>
          <a:ext cx="0" cy="0"/>
          <a:chOff x="0" y="0"/>
          <a:chExt cx="0" cy="0"/>
        </a:xfrm>
      </p:grpSpPr>
      <p:grpSp>
        <p:nvGrpSpPr>
          <p:cNvPr id="5" name="Grup 4"/>
          <p:cNvGrpSpPr/>
          <p:nvPr/>
        </p:nvGrpSpPr>
        <p:grpSpPr>
          <a:xfrm>
            <a:off x="300536" y="362425"/>
            <a:ext cx="2621984" cy="6204388"/>
            <a:chOff x="400714" y="362425"/>
            <a:chExt cx="3495979" cy="6204388"/>
          </a:xfrm>
        </p:grpSpPr>
        <p:sp>
          <p:nvSpPr>
            <p:cNvPr id="6"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arih Yer Tutucusu 1"/>
          <p:cNvSpPr>
            <a:spLocks noGrp="1"/>
          </p:cNvSpPr>
          <p:nvPr>
            <p:ph type="dt" sz="half" idx="10"/>
          </p:nvPr>
        </p:nvSpPr>
        <p:spPr/>
        <p:txBody>
          <a:bodyPr rtlCol="0"/>
          <a:lstStyle/>
          <a:p>
            <a:fld id="{D9F75050-0E15-4C5B-92B0-66D068882F1F}" type="datetimeFigureOut">
              <a:rPr lang="tr-TR" smtClean="0"/>
              <a:pPr/>
              <a:t>05.05.2025</a:t>
            </a:fld>
            <a:endParaRPr lang="tr-TR"/>
          </a:p>
        </p:txBody>
      </p:sp>
      <p:sp>
        <p:nvSpPr>
          <p:cNvPr id="3" name="Alt Bilgi Yer Tutucusu 2"/>
          <p:cNvSpPr>
            <a:spLocks noGrp="1"/>
          </p:cNvSpPr>
          <p:nvPr>
            <p:ph type="ftr" sz="quarter" idx="11"/>
          </p:nvPr>
        </p:nvSpPr>
        <p:spPr/>
        <p:txBody>
          <a:bodyPr rtlCol="0"/>
          <a:lstStyle/>
          <a:p>
            <a:endParaRPr lang="tr-TR"/>
          </a:p>
        </p:txBody>
      </p:sp>
      <p:sp>
        <p:nvSpPr>
          <p:cNvPr id="4" name="Slayt Numarası Yer Tutucusu 3"/>
          <p:cNvSpPr>
            <a:spLocks noGrp="1"/>
          </p:cNvSpPr>
          <p:nvPr>
            <p:ph type="sldNum" sz="quarter" idx="12"/>
          </p:nvPr>
        </p:nvSpPr>
        <p:spPr/>
        <p:txBody>
          <a:bodyPr rtlCol="0"/>
          <a:lstStyle/>
          <a:p>
            <a:fld id="{B1DEFA8C-F947-479F-BE07-76B6B3F80BF1}" type="slidenum">
              <a:rPr lang="tr-TR" smtClean="0"/>
              <a:pPr/>
              <a:t>‹#›</a:t>
            </a:fld>
            <a:endParaRPr lang="tr-TR"/>
          </a:p>
        </p:txBody>
      </p:sp>
    </p:spTree>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Resim Yazılı İçerik">
    <p:spTree>
      <p:nvGrpSpPr>
        <p:cNvPr id="1" name=""/>
        <p:cNvGrpSpPr/>
        <p:nvPr/>
      </p:nvGrpSpPr>
      <p:grpSpPr>
        <a:xfrm>
          <a:off x="0" y="0"/>
          <a:ext cx="0" cy="0"/>
          <a:chOff x="0" y="0"/>
          <a:chExt cx="0" cy="0"/>
        </a:xfrm>
      </p:grpSpPr>
      <p:sp>
        <p:nvSpPr>
          <p:cNvPr id="18" name="Serbest Form 15"/>
          <p:cNvSpPr>
            <a:spLocks noEditPoints="1"/>
          </p:cNvSpPr>
          <p:nvPr/>
        </p:nvSpPr>
        <p:spPr bwMode="auto">
          <a:xfrm rot="2047334" flipH="1">
            <a:off x="6429343" y="453682"/>
            <a:ext cx="2557084"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Başlık 1"/>
          <p:cNvSpPr>
            <a:spLocks noGrp="1"/>
          </p:cNvSpPr>
          <p:nvPr>
            <p:ph type="title"/>
          </p:nvPr>
        </p:nvSpPr>
        <p:spPr>
          <a:xfrm>
            <a:off x="6357367" y="1503907"/>
            <a:ext cx="2420786" cy="1687924"/>
          </a:xfrm>
        </p:spPr>
        <p:txBody>
          <a:bodyPr rtlCol="0" anchor="b">
            <a:normAutofit/>
          </a:bodyPr>
          <a:lstStyle>
            <a:lvl1pPr>
              <a:lnSpc>
                <a:spcPct val="104000"/>
              </a:lnSpc>
              <a:defRPr sz="3400"/>
            </a:lvl1pPr>
          </a:lstStyle>
          <a:p>
            <a:pPr rtl="0"/>
            <a:r>
              <a:rPr lang="tr-TR" noProof="0"/>
              <a:t>Asıl başlık stili için tıklatın</a:t>
            </a:r>
            <a:endParaRPr lang="tr-TR" noProof="0" dirty="0"/>
          </a:p>
        </p:txBody>
      </p:sp>
      <p:sp>
        <p:nvSpPr>
          <p:cNvPr id="3" name="İçerik Yer Tutucusu 2"/>
          <p:cNvSpPr>
            <a:spLocks noGrp="1"/>
          </p:cNvSpPr>
          <p:nvPr>
            <p:ph idx="1"/>
          </p:nvPr>
        </p:nvSpPr>
        <p:spPr>
          <a:xfrm>
            <a:off x="365798" y="441414"/>
            <a:ext cx="5697780" cy="5654586"/>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Metin Yer Tutucusu 3"/>
          <p:cNvSpPr>
            <a:spLocks noGrp="1"/>
          </p:cNvSpPr>
          <p:nvPr>
            <p:ph type="body" sz="half" idx="2"/>
          </p:nvPr>
        </p:nvSpPr>
        <p:spPr>
          <a:xfrm>
            <a:off x="6357367" y="3223804"/>
            <a:ext cx="2420786" cy="2872197"/>
          </a:xfrm>
        </p:spPr>
        <p:txBody>
          <a:bodyPr rtlCol="0"/>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a:xfrm>
            <a:off x="6357417" y="6286501"/>
            <a:ext cx="2420786" cy="365125"/>
          </a:xfrm>
        </p:spPr>
        <p:txBody>
          <a:bodyPr rtlCol="0"/>
          <a:lstStyle>
            <a:lvl1pPr algn="l">
              <a:defRPr/>
            </a:lvl1pPr>
          </a:lstStyle>
          <a:p>
            <a:fld id="{D9F75050-0E15-4C5B-92B0-66D068882F1F}" type="datetimeFigureOut">
              <a:rPr lang="tr-TR" smtClean="0"/>
              <a:pPr/>
              <a:t>05.05.2025</a:t>
            </a:fld>
            <a:endParaRPr lang="tr-TR"/>
          </a:p>
        </p:txBody>
      </p:sp>
      <p:sp>
        <p:nvSpPr>
          <p:cNvPr id="6" name="Alt Bilgi Yer Tutucusu 5"/>
          <p:cNvSpPr>
            <a:spLocks noGrp="1"/>
          </p:cNvSpPr>
          <p:nvPr>
            <p:ph type="ftr" sz="quarter" idx="11"/>
          </p:nvPr>
        </p:nvSpPr>
        <p:spPr>
          <a:xfrm>
            <a:off x="365798" y="6286501"/>
            <a:ext cx="5697780" cy="365125"/>
          </a:xfrm>
        </p:spPr>
        <p:txBody>
          <a:bodyPr rtlCol="0"/>
          <a:lstStyle>
            <a:lvl1pPr algn="l">
              <a:defRPr/>
            </a:lvl1pPr>
          </a:lstStyle>
          <a:p>
            <a:endParaRPr lang="tr-TR"/>
          </a:p>
        </p:txBody>
      </p:sp>
      <p:sp>
        <p:nvSpPr>
          <p:cNvPr id="7" name="Slayt Numarası Yer Tutucusu 6"/>
          <p:cNvSpPr>
            <a:spLocks noGrp="1"/>
          </p:cNvSpPr>
          <p:nvPr>
            <p:ph type="sldNum" sz="quarter" idx="12"/>
          </p:nvPr>
        </p:nvSpPr>
        <p:spPr>
          <a:xfrm>
            <a:off x="6357367" y="373605"/>
            <a:ext cx="2420786" cy="816481"/>
          </a:xfrm>
        </p:spPr>
        <p:txBody>
          <a:bodyPr rtlCol="0" anchor="t"/>
          <a:lstStyle>
            <a:lvl1pPr algn="l">
              <a:defRPr sz="4400"/>
            </a:lvl1pPr>
          </a:lstStyle>
          <a:p>
            <a:fld id="{B1DEFA8C-F947-479F-BE07-76B6B3F80BF1}" type="slidenum">
              <a:rPr lang="tr-TR" smtClean="0"/>
              <a:pPr/>
              <a:t>‹#›</a:t>
            </a:fld>
            <a:endParaRPr lang="tr-TR"/>
          </a:p>
        </p:txBody>
      </p:sp>
    </p:spTree>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lı Resim">
    <p:spTree>
      <p:nvGrpSpPr>
        <p:cNvPr id="1" name=""/>
        <p:cNvGrpSpPr/>
        <p:nvPr/>
      </p:nvGrpSpPr>
      <p:grpSpPr>
        <a:xfrm>
          <a:off x="0" y="0"/>
          <a:ext cx="0" cy="0"/>
          <a:chOff x="0" y="0"/>
          <a:chExt cx="0" cy="0"/>
        </a:xfrm>
      </p:grpSpPr>
      <p:sp>
        <p:nvSpPr>
          <p:cNvPr id="22" name="Serbest Form 15"/>
          <p:cNvSpPr>
            <a:spLocks noEditPoints="1"/>
          </p:cNvSpPr>
          <p:nvPr/>
        </p:nvSpPr>
        <p:spPr bwMode="auto">
          <a:xfrm rot="2047334" flipH="1">
            <a:off x="6429343" y="453682"/>
            <a:ext cx="2557084"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Başlık 1"/>
          <p:cNvSpPr>
            <a:spLocks noGrp="1"/>
          </p:cNvSpPr>
          <p:nvPr>
            <p:ph type="title"/>
          </p:nvPr>
        </p:nvSpPr>
        <p:spPr>
          <a:xfrm>
            <a:off x="6357366" y="1503910"/>
            <a:ext cx="2422969" cy="1687924"/>
          </a:xfrm>
        </p:spPr>
        <p:txBody>
          <a:bodyPr rtlCol="0" anchor="b">
            <a:noAutofit/>
          </a:bodyPr>
          <a:lstStyle>
            <a:lvl1pPr>
              <a:lnSpc>
                <a:spcPct val="104000"/>
              </a:lnSpc>
              <a:defRPr sz="3400"/>
            </a:lvl1pPr>
          </a:lstStyle>
          <a:p>
            <a:pPr rtl="0"/>
            <a:r>
              <a:rPr lang="tr-TR" noProof="0"/>
              <a:t>Asıl başlık stili için tıklatın</a:t>
            </a:r>
            <a:endParaRPr lang="tr-TR" noProof="0" dirty="0"/>
          </a:p>
        </p:txBody>
      </p:sp>
      <p:sp>
        <p:nvSpPr>
          <p:cNvPr id="3" name="Resim Yer Tutucusu 2"/>
          <p:cNvSpPr>
            <a:spLocks noGrp="1" noChangeAspect="1"/>
          </p:cNvSpPr>
          <p:nvPr>
            <p:ph type="pic" idx="1"/>
          </p:nvPr>
        </p:nvSpPr>
        <p:spPr>
          <a:xfrm>
            <a:off x="1" y="1"/>
            <a:ext cx="6076988" cy="6857999"/>
          </a:xfrm>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a:t>Resim eklemek için simgeyi tıklatın</a:t>
            </a:r>
            <a:endParaRPr lang="tr-TR" noProof="0" dirty="0"/>
          </a:p>
        </p:txBody>
      </p:sp>
      <p:sp>
        <p:nvSpPr>
          <p:cNvPr id="4" name="Metin Yer Tutucusu 3"/>
          <p:cNvSpPr>
            <a:spLocks noGrp="1"/>
          </p:cNvSpPr>
          <p:nvPr>
            <p:ph type="body" sz="half" idx="2"/>
          </p:nvPr>
        </p:nvSpPr>
        <p:spPr>
          <a:xfrm>
            <a:off x="6357366" y="3223806"/>
            <a:ext cx="2420874" cy="2872194"/>
          </a:xfrm>
        </p:spPr>
        <p:txBody>
          <a:bodyPr rtlCol="0"/>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a:xfrm>
            <a:off x="6357366" y="6291073"/>
            <a:ext cx="2420874" cy="365125"/>
          </a:xfrm>
        </p:spPr>
        <p:txBody>
          <a:bodyPr rtlCol="0"/>
          <a:lstStyle>
            <a:lvl1pPr algn="l">
              <a:defRPr/>
            </a:lvl1pPr>
          </a:lstStyle>
          <a:p>
            <a:fld id="{D9F75050-0E15-4C5B-92B0-66D068882F1F}" type="datetimeFigureOut">
              <a:rPr lang="tr-TR" smtClean="0"/>
              <a:pPr/>
              <a:t>05.05.2025</a:t>
            </a:fld>
            <a:endParaRPr lang="tr-TR"/>
          </a:p>
        </p:txBody>
      </p:sp>
      <p:sp>
        <p:nvSpPr>
          <p:cNvPr id="6" name="Alt Bilgi Yer Tutucusu 5"/>
          <p:cNvSpPr>
            <a:spLocks noGrp="1"/>
          </p:cNvSpPr>
          <p:nvPr>
            <p:ph type="ftr" sz="quarter" idx="11"/>
          </p:nvPr>
        </p:nvSpPr>
        <p:spPr>
          <a:xfrm>
            <a:off x="365798" y="6291073"/>
            <a:ext cx="5698998" cy="365125"/>
          </a:xfrm>
        </p:spPr>
        <p:txBody>
          <a:bodyPr rtlCol="0"/>
          <a:lstStyle>
            <a:lvl1pPr algn="l">
              <a:defRPr/>
            </a:lvl1pPr>
          </a:lstStyle>
          <a:p>
            <a:endParaRPr lang="tr-TR"/>
          </a:p>
        </p:txBody>
      </p:sp>
      <p:sp>
        <p:nvSpPr>
          <p:cNvPr id="7" name="Slayt Numarası Yer Tutucusu 6"/>
          <p:cNvSpPr>
            <a:spLocks noGrp="1"/>
          </p:cNvSpPr>
          <p:nvPr>
            <p:ph type="sldNum" sz="quarter" idx="12"/>
          </p:nvPr>
        </p:nvSpPr>
        <p:spPr>
          <a:xfrm>
            <a:off x="6357366" y="373607"/>
            <a:ext cx="2420874" cy="816482"/>
          </a:xfrm>
        </p:spPr>
        <p:txBody>
          <a:bodyPr rtlCol="0" anchor="t"/>
          <a:lstStyle>
            <a:lvl1pPr algn="l">
              <a:defRPr sz="4400"/>
            </a:lvl1p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up 6"/>
          <p:cNvGrpSpPr/>
          <p:nvPr/>
        </p:nvGrpSpPr>
        <p:grpSpPr>
          <a:xfrm>
            <a:off x="300536" y="362425"/>
            <a:ext cx="2621984" cy="6204388"/>
            <a:chOff x="400714" y="362425"/>
            <a:chExt cx="3495979" cy="6204388"/>
          </a:xfrm>
        </p:grpSpPr>
        <p:sp>
          <p:nvSpPr>
            <p:cNvPr id="12"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Başlık Yer Tutucusu 1"/>
          <p:cNvSpPr>
            <a:spLocks noGrp="1"/>
          </p:cNvSpPr>
          <p:nvPr>
            <p:ph type="title"/>
          </p:nvPr>
        </p:nvSpPr>
        <p:spPr>
          <a:xfrm>
            <a:off x="2200276" y="568345"/>
            <a:ext cx="6577928" cy="1560716"/>
          </a:xfrm>
          <a:prstGeom prst="rect">
            <a:avLst/>
          </a:prstGeom>
        </p:spPr>
        <p:txBody>
          <a:bodyPr vert="horz" lIns="91440" tIns="45720" rIns="91440" bIns="45720" rtlCol="0" anchor="t">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2200276" y="2438400"/>
            <a:ext cx="6577928" cy="3651504"/>
          </a:xfrm>
          <a:prstGeom prst="rect">
            <a:avLst/>
          </a:prstGeom>
        </p:spPr>
        <p:txBody>
          <a:bodyPr vert="horz" lIns="91440" tIns="45720" rIns="9144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6720803" y="6296616"/>
            <a:ext cx="20574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D9F75050-0E15-4C5B-92B0-66D068882F1F}" type="datetimeFigureOut">
              <a:rPr lang="tr-TR" smtClean="0"/>
              <a:pPr/>
              <a:t>05.05.2025</a:t>
            </a:fld>
            <a:endParaRPr lang="tr-TR"/>
          </a:p>
        </p:txBody>
      </p:sp>
      <p:sp>
        <p:nvSpPr>
          <p:cNvPr id="5" name="Alt Bilgi Yer Tutucusu 4"/>
          <p:cNvSpPr>
            <a:spLocks noGrp="1"/>
          </p:cNvSpPr>
          <p:nvPr>
            <p:ph type="ftr" sz="quarter" idx="3"/>
          </p:nvPr>
        </p:nvSpPr>
        <p:spPr>
          <a:xfrm>
            <a:off x="2200275" y="6296616"/>
            <a:ext cx="4250531"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tr-TR"/>
          </a:p>
        </p:txBody>
      </p:sp>
      <p:sp>
        <p:nvSpPr>
          <p:cNvPr id="6" name="Slayt Numarası Yer Tutucusu 5"/>
          <p:cNvSpPr>
            <a:spLocks noGrp="1"/>
          </p:cNvSpPr>
          <p:nvPr>
            <p:ph type="sldNum" sz="quarter" idx="4"/>
          </p:nvPr>
        </p:nvSpPr>
        <p:spPr>
          <a:xfrm>
            <a:off x="384749" y="723329"/>
            <a:ext cx="1413261"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B1DEFA8C-F947-479F-BE07-76B6B3F80BF1}" type="slidenum">
              <a:rPr lang="tr-TR" smtClean="0"/>
              <a:pPr/>
              <a:t>‹#›</a:t>
            </a:fld>
            <a:endParaRPr lang="tr-TR"/>
          </a:p>
        </p:txBody>
      </p:sp>
      <p:cxnSp>
        <p:nvCxnSpPr>
          <p:cNvPr id="9" name="Düz Bağlayıcı 8"/>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940152" y="1124744"/>
            <a:ext cx="3019872" cy="2232248"/>
          </a:xfrm>
        </p:spPr>
        <p:txBody>
          <a:bodyPr>
            <a:normAutofit/>
          </a:bodyPr>
          <a:lstStyle/>
          <a:p>
            <a:r>
              <a:rPr lang="tr-TR" sz="4000" dirty="0"/>
              <a:t>AİLE İÇİ İLETİŞİM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2564904"/>
            <a:ext cx="8183880" cy="2664296"/>
          </a:xfrm>
        </p:spPr>
        <p:txBody>
          <a:bodyPr/>
          <a:lstStyle/>
          <a:p>
            <a:pPr algn="ctr"/>
            <a:r>
              <a:rPr lang="tr-TR" b="1" dirty="0">
                <a:effectLst>
                  <a:outerShdw blurRad="38100" dist="38100" dir="2700000" algn="tl">
                    <a:srgbClr val="000000">
                      <a:alpha val="43137"/>
                    </a:srgbClr>
                  </a:outerShdw>
                </a:effectLst>
              </a:rPr>
              <a:t>SİZİN AİLENİZDE DE </a:t>
            </a:r>
            <a:br>
              <a:rPr lang="tr-TR" b="1" dirty="0">
                <a:effectLst>
                  <a:outerShdw blurRad="38100" dist="38100" dir="2700000" algn="tl">
                    <a:srgbClr val="000000">
                      <a:alpha val="43137"/>
                    </a:srgbClr>
                  </a:outerShdw>
                </a:effectLst>
              </a:rPr>
            </a:br>
            <a:r>
              <a:rPr lang="tr-TR" b="1" dirty="0">
                <a:effectLst>
                  <a:outerShdw blurRad="38100" dist="38100" dir="2700000" algn="tl">
                    <a:srgbClr val="000000">
                      <a:alpha val="43137"/>
                    </a:srgbClr>
                  </a:outerShdw>
                </a:effectLst>
              </a:rPr>
              <a:t>EMPATİK İLİŞKİ </a:t>
            </a:r>
            <a:br>
              <a:rPr lang="tr-TR" b="1" dirty="0">
                <a:effectLst>
                  <a:outerShdw blurRad="38100" dist="38100" dir="2700000" algn="tl">
                    <a:srgbClr val="000000">
                      <a:alpha val="43137"/>
                    </a:srgbClr>
                  </a:outerShdw>
                </a:effectLst>
              </a:rPr>
            </a:br>
            <a:r>
              <a:rPr lang="tr-TR" b="1" dirty="0">
                <a:effectLst>
                  <a:outerShdw blurRad="38100" dist="38100" dir="2700000" algn="tl">
                    <a:srgbClr val="000000">
                      <a:alpha val="43137"/>
                    </a:srgbClr>
                  </a:outerShdw>
                </a:effectLst>
              </a:rPr>
              <a:t>SÖZ KONUSU MUDUR?</a:t>
            </a:r>
          </a:p>
        </p:txBody>
      </p:sp>
      <p:sp>
        <p:nvSpPr>
          <p:cNvPr id="4" name="3 Metin kutusu"/>
          <p:cNvSpPr txBox="1"/>
          <p:nvPr/>
        </p:nvSpPr>
        <p:spPr>
          <a:xfrm>
            <a:off x="2915816" y="1124744"/>
            <a:ext cx="3456384"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tr-TR" sz="4000" dirty="0">
                <a:solidFill>
                  <a:schemeClr val="tx1">
                    <a:lumMod val="65000"/>
                    <a:lumOff val="35000"/>
                  </a:schemeClr>
                </a:solidFill>
                <a:latin typeface="Franklin Gothic Heavy" pitchFamily="34" charset="0"/>
              </a:rPr>
              <a:t>DÜŞÜNELİM…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620688"/>
            <a:ext cx="8183880" cy="1051560"/>
          </a:xfrm>
        </p:spPr>
        <p:txBody>
          <a:bodyPr/>
          <a:lstStyle/>
          <a:p>
            <a:r>
              <a:rPr lang="tr-TR" b="1" dirty="0"/>
              <a:t>ANNE-BABA TUTUMLARI</a:t>
            </a:r>
          </a:p>
        </p:txBody>
      </p:sp>
      <p:sp>
        <p:nvSpPr>
          <p:cNvPr id="3" name="2 İçerik Yer Tutucusu"/>
          <p:cNvSpPr>
            <a:spLocks noGrp="1"/>
          </p:cNvSpPr>
          <p:nvPr>
            <p:ph idx="1"/>
          </p:nvPr>
        </p:nvSpPr>
        <p:spPr>
          <a:xfrm>
            <a:off x="2267744" y="1700808"/>
            <a:ext cx="6455688" cy="4187952"/>
          </a:xfrm>
        </p:spPr>
        <p:txBody>
          <a:bodyPr>
            <a:normAutofit/>
          </a:bodyPr>
          <a:lstStyle/>
          <a:p>
            <a:r>
              <a:rPr lang="tr-TR" sz="2800" dirty="0"/>
              <a:t>Çocuğun sağlıklı bir kişilik geliştirmesinde ve içinde bulunduğu çevreye uyum sağlamasında anne-baba-çocuk ilişkilerinin önemi oldukça fazladır. </a:t>
            </a:r>
            <a:br>
              <a:rPr lang="tr-TR" sz="2800" dirty="0"/>
            </a:br>
            <a:br>
              <a:rPr lang="tr-TR" sz="2800" dirty="0"/>
            </a:br>
            <a:r>
              <a:rPr lang="tr-TR" sz="2800" dirty="0"/>
              <a:t>Bu ilişkiyi ve iletişim biçimini etkileyen en önemli unsurlardan birisi de ebeveynin çocuğa karşı tutumudur.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63688" y="530352"/>
            <a:ext cx="6923112" cy="5058888"/>
          </a:xfrm>
        </p:spPr>
        <p:txBody>
          <a:bodyPr>
            <a:noAutofit/>
          </a:bodyPr>
          <a:lstStyle/>
          <a:p>
            <a:pPr algn="ctr">
              <a:buNone/>
            </a:pPr>
            <a:r>
              <a:rPr lang="tr-TR" sz="2800" dirty="0"/>
              <a:t>  Çocuktaki davranış bozukluklarını </a:t>
            </a:r>
          </a:p>
          <a:p>
            <a:pPr algn="ctr">
              <a:buNone/>
            </a:pPr>
            <a:r>
              <a:rPr lang="tr-TR" sz="2800" dirty="0"/>
              <a:t>anne-baba tutumunun dışında arayan araştırmacılar kalıtım,zeka bölümü,doğuş sırası,iç salgı bezleri, kötü arkadaşlar, teknolojinin olumsuz etkileri vb. incelemişlerdir. </a:t>
            </a:r>
          </a:p>
          <a:p>
            <a:pPr algn="ctr"/>
            <a:endParaRPr lang="tr-TR" sz="2800" dirty="0"/>
          </a:p>
          <a:p>
            <a:pPr algn="ctr">
              <a:buNone/>
            </a:pPr>
            <a:r>
              <a:rPr lang="tr-TR" sz="2800" dirty="0"/>
              <a:t>  Ancak çocuklar üzerinde yapılan klinik çalışmalar, bu etkenlerin hiçbirinin </a:t>
            </a:r>
          </a:p>
          <a:p>
            <a:pPr algn="ctr">
              <a:buNone/>
            </a:pPr>
            <a:r>
              <a:rPr lang="tr-TR" sz="2800" dirty="0"/>
              <a:t>anne-baba-çocuk ilişkisi kadar önem taşımadığını kanıtlamıştır.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07704" y="764704"/>
            <a:ext cx="7056784" cy="4482824"/>
          </a:xfrm>
        </p:spPr>
        <p:txBody>
          <a:bodyPr>
            <a:normAutofit/>
          </a:bodyPr>
          <a:lstStyle/>
          <a:p>
            <a:pPr>
              <a:buNone/>
            </a:pPr>
            <a:r>
              <a:rPr lang="tr-TR" sz="2800" dirty="0"/>
              <a:t>  Anne-babalar bazen çocuğa çok şey vererek onun kendi gelişimine yön vermesini engeller.</a:t>
            </a:r>
          </a:p>
          <a:p>
            <a:pPr>
              <a:buNone/>
            </a:pPr>
            <a:r>
              <a:rPr lang="tr-TR" sz="2800" dirty="0"/>
              <a:t>   </a:t>
            </a:r>
          </a:p>
          <a:p>
            <a:pPr>
              <a:buNone/>
            </a:pPr>
            <a:r>
              <a:rPr lang="tr-TR" sz="2800" dirty="0"/>
              <a:t>  Bazen de çok az şey vererek ona gerekli desteği sağlayamazlar. </a:t>
            </a:r>
          </a:p>
          <a:p>
            <a:pPr>
              <a:buNone/>
            </a:pPr>
            <a:r>
              <a:rPr lang="tr-TR" sz="2800" dirty="0"/>
              <a:t>  </a:t>
            </a:r>
          </a:p>
          <a:p>
            <a:pPr>
              <a:buNone/>
            </a:pPr>
            <a:r>
              <a:rPr lang="tr-TR" sz="2800" dirty="0"/>
              <a:t>  Böylece çocukta uygunsuz tepki örüntülerinin gelişmesine neden olurlar.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548680"/>
            <a:ext cx="8183880" cy="648072"/>
          </a:xfrm>
        </p:spPr>
        <p:txBody>
          <a:bodyPr>
            <a:normAutofit fontScale="90000"/>
          </a:bodyPr>
          <a:lstStyle/>
          <a:p>
            <a:r>
              <a:rPr lang="tr-TR" dirty="0"/>
              <a:t>Olumsuz Anne-Baba Tutumları</a:t>
            </a:r>
          </a:p>
        </p:txBody>
      </p:sp>
      <p:sp>
        <p:nvSpPr>
          <p:cNvPr id="3" name="2 İçerik Yer Tutucusu"/>
          <p:cNvSpPr>
            <a:spLocks noGrp="1"/>
          </p:cNvSpPr>
          <p:nvPr>
            <p:ph idx="1"/>
          </p:nvPr>
        </p:nvSpPr>
        <p:spPr>
          <a:xfrm>
            <a:off x="539552" y="1484784"/>
            <a:ext cx="8183880" cy="4187952"/>
          </a:xfrm>
        </p:spPr>
        <p:style>
          <a:lnRef idx="0">
            <a:scrgbClr r="0" g="0" b="0"/>
          </a:lnRef>
          <a:fillRef idx="1001">
            <a:schemeClr val="lt2"/>
          </a:fillRef>
          <a:effectRef idx="0">
            <a:scrgbClr r="0" g="0" b="0"/>
          </a:effectRef>
          <a:fontRef idx="major"/>
        </p:style>
        <p:txBody>
          <a:bodyPr>
            <a:normAutofit fontScale="92500" lnSpcReduction="10000"/>
          </a:bodyPr>
          <a:lstStyle/>
          <a:p>
            <a:pPr marL="514350" indent="-514350">
              <a:buFont typeface="+mj-lt"/>
              <a:buAutoNum type="arabicParenR"/>
            </a:pPr>
            <a:r>
              <a:rPr lang="tr-TR" sz="2400" b="1" u="sng" dirty="0">
                <a:solidFill>
                  <a:schemeClr val="accent1"/>
                </a:solidFill>
              </a:rPr>
              <a:t>İTİCİ TUTUM: </a:t>
            </a:r>
            <a:r>
              <a:rPr lang="tr-TR" sz="2400" dirty="0">
                <a:solidFill>
                  <a:schemeClr val="accent3">
                    <a:lumMod val="50000"/>
                  </a:schemeClr>
                </a:solidFill>
              </a:rPr>
              <a:t>Anne-babanı çocuğu farklı nedenlerden dolayı istememesidir. Çocuğun sağlık hizmetlerini aksatarak ona düşmanca duygular beslemesidir. </a:t>
            </a:r>
            <a:endParaRPr lang="tr-TR" sz="2400" u="sng" dirty="0">
              <a:solidFill>
                <a:schemeClr val="accent3">
                  <a:lumMod val="50000"/>
                </a:schemeClr>
              </a:solidFill>
            </a:endParaRPr>
          </a:p>
          <a:p>
            <a:pPr marL="514350" indent="-514350">
              <a:buFont typeface="+mj-lt"/>
              <a:buAutoNum type="arabicParenR"/>
            </a:pPr>
            <a:r>
              <a:rPr lang="tr-TR" sz="2400" b="1" u="sng" dirty="0">
                <a:solidFill>
                  <a:schemeClr val="accent1"/>
                </a:solidFill>
              </a:rPr>
              <a:t>AŞIRI KORUYUCU TUTUM:</a:t>
            </a:r>
            <a:r>
              <a:rPr lang="tr-TR" sz="2400" dirty="0">
                <a:solidFill>
                  <a:schemeClr val="accent3">
                    <a:lumMod val="50000"/>
                  </a:schemeClr>
                </a:solidFill>
              </a:rPr>
              <a:t>Anne-</a:t>
            </a:r>
            <a:r>
              <a:rPr lang="tr-TR" sz="2400" dirty="0" err="1">
                <a:solidFill>
                  <a:schemeClr val="accent3">
                    <a:lumMod val="50000"/>
                  </a:schemeClr>
                </a:solidFill>
              </a:rPr>
              <a:t>babanınçocuğu</a:t>
            </a:r>
            <a:r>
              <a:rPr lang="tr-TR" sz="2400" dirty="0">
                <a:solidFill>
                  <a:schemeClr val="accent3">
                    <a:lumMod val="50000"/>
                  </a:schemeClr>
                </a:solidFill>
              </a:rPr>
              <a:t> gereğinden fazla kontrol etmesi ve özen göstermesi anlamına gelir.</a:t>
            </a:r>
            <a:endParaRPr lang="tr-TR" sz="2400" u="sng" dirty="0">
              <a:solidFill>
                <a:schemeClr val="accent3">
                  <a:lumMod val="50000"/>
                </a:schemeClr>
              </a:solidFill>
            </a:endParaRPr>
          </a:p>
          <a:p>
            <a:r>
              <a:rPr lang="tr-TR" sz="2400" dirty="0">
                <a:solidFill>
                  <a:schemeClr val="accent3">
                    <a:lumMod val="50000"/>
                  </a:schemeClr>
                </a:solidFill>
              </a:rPr>
              <a:t>Aşırı beraberlik (Anne sürekli çocukla birlikte olur),</a:t>
            </a:r>
          </a:p>
          <a:p>
            <a:r>
              <a:rPr lang="tr-TR" sz="2400" dirty="0">
                <a:solidFill>
                  <a:schemeClr val="accent3">
                    <a:lumMod val="50000"/>
                  </a:schemeClr>
                </a:solidFill>
              </a:rPr>
              <a:t>Bebekleştirme (Anne çocuğa bebek gibi davranır),</a:t>
            </a:r>
          </a:p>
          <a:p>
            <a:r>
              <a:rPr lang="tr-TR" sz="2400" dirty="0">
                <a:solidFill>
                  <a:schemeClr val="accent3">
                    <a:lumMod val="50000"/>
                  </a:schemeClr>
                </a:solidFill>
              </a:rPr>
              <a:t>Toplumsal olgunlaşmanın engellenmesi (Anne çocuğun büyümesine izin vermez).</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35696" y="1700808"/>
            <a:ext cx="6887736" cy="4187952"/>
          </a:xfrm>
        </p:spPr>
        <p:txBody>
          <a:bodyPr>
            <a:noAutofit/>
          </a:bodyPr>
          <a:lstStyle/>
          <a:p>
            <a:pPr algn="r"/>
            <a:r>
              <a:rPr lang="tr-TR" sz="2400" dirty="0">
                <a:solidFill>
                  <a:schemeClr val="accent3">
                    <a:lumMod val="50000"/>
                  </a:schemeClr>
                </a:solidFill>
              </a:rPr>
              <a:t>Aşırı korunan çocuklar, annelerine fazla bağımlı oldukları için her şeyi annelerinden beklerler. Kendi başlarına karar vermekten aciz, girişim yeteneğinden yoksun, sormadan bir şey yapamayan bağımlı bir kişilik yapısı geliştirirler. Kendilerini korumayı öğrenemedikleri için savunmasız, çabuk uyum gösteren, utangaç ve çekingen bir kişi olurlar. Bazıları ise inatçı, aşırı otoriter, etrafındaki kişilerin haklarını, isteklerini dikkate almayan, onları kullanan, sorumsuz, şımarık bir kişilik geliştirebilirler.</a:t>
            </a:r>
          </a:p>
        </p:txBody>
      </p:sp>
      <p:sp>
        <p:nvSpPr>
          <p:cNvPr id="4" name="3 Metin kutusu"/>
          <p:cNvSpPr txBox="1"/>
          <p:nvPr/>
        </p:nvSpPr>
        <p:spPr>
          <a:xfrm>
            <a:off x="539552" y="476672"/>
            <a:ext cx="468052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2400" dirty="0">
                <a:latin typeface="Franklin Gothic Heavy" pitchFamily="34" charset="0"/>
              </a:rPr>
              <a:t>ÇOCUĞUM, HER ŞEYİ </a:t>
            </a:r>
          </a:p>
          <a:p>
            <a:r>
              <a:rPr lang="tr-TR" sz="2400" dirty="0">
                <a:latin typeface="Franklin Gothic Heavy" pitchFamily="34" charset="0"/>
              </a:rPr>
              <a:t>BENİM YAPMAMI BEKLİYOR!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4" y="1124744"/>
            <a:ext cx="7967856" cy="4608512"/>
          </a:xfrm>
        </p:spPr>
        <p:style>
          <a:lnRef idx="0">
            <a:scrgbClr r="0" g="0" b="0"/>
          </a:lnRef>
          <a:fillRef idx="1001">
            <a:schemeClr val="lt2"/>
          </a:fillRef>
          <a:effectRef idx="0">
            <a:scrgbClr r="0" g="0" b="0"/>
          </a:effectRef>
          <a:fontRef idx="major"/>
        </p:style>
        <p:txBody>
          <a:bodyPr>
            <a:normAutofit/>
          </a:bodyPr>
          <a:lstStyle/>
          <a:p>
            <a:pPr marL="514350" indent="-514350">
              <a:buFont typeface="+mj-lt"/>
              <a:buAutoNum type="arabicParenR" startAt="3"/>
            </a:pPr>
            <a:r>
              <a:rPr lang="tr-TR" sz="1800" b="1" u="sng" dirty="0">
                <a:solidFill>
                  <a:schemeClr val="accent1"/>
                </a:solidFill>
              </a:rPr>
              <a:t>AŞIRI HOŞGÖRÜLÜ VE ŞIMARTICI TUTUM:</a:t>
            </a:r>
            <a:r>
              <a:rPr lang="tr-TR" sz="1800" dirty="0">
                <a:solidFill>
                  <a:schemeClr val="accent3">
                    <a:lumMod val="50000"/>
                  </a:schemeClr>
                </a:solidFill>
              </a:rPr>
              <a:t>Aşırı hoşgörülü anne-babalar, çocuğun hiçbir davranışına sınırlandırma getirmeyen, hatalı davranışlarını bile büyük bir hoşgörü ile karşılayan, çocuğa sınırsız haklar ve özgürlükler tanıyan anne-babalardır.</a:t>
            </a:r>
            <a:r>
              <a:rPr lang="es-ES" sz="1800" dirty="0">
                <a:solidFill>
                  <a:schemeClr val="accent3">
                    <a:lumMod val="50000"/>
                  </a:schemeClr>
                </a:solidFill>
              </a:rPr>
              <a:t> Ailede uygulanan eğitim çocuk merkezlidir.</a:t>
            </a:r>
            <a:endParaRPr lang="tr-TR" sz="1800" dirty="0">
              <a:solidFill>
                <a:schemeClr val="accent3">
                  <a:lumMod val="50000"/>
                </a:schemeClr>
              </a:solidFill>
            </a:endParaRPr>
          </a:p>
          <a:p>
            <a:pPr marL="514350" indent="-514350">
              <a:buNone/>
            </a:pPr>
            <a:r>
              <a:rPr lang="tr-TR" sz="1800" dirty="0">
                <a:solidFill>
                  <a:schemeClr val="accent3">
                    <a:lumMod val="50000"/>
                  </a:schemeClr>
                </a:solidFill>
              </a:rPr>
              <a:t> </a:t>
            </a:r>
            <a:br>
              <a:rPr lang="tr-TR" sz="1800" dirty="0">
                <a:solidFill>
                  <a:schemeClr val="accent3">
                    <a:lumMod val="50000"/>
                  </a:schemeClr>
                </a:solidFill>
              </a:rPr>
            </a:br>
            <a:r>
              <a:rPr lang="tr-TR" sz="1800" dirty="0">
                <a:solidFill>
                  <a:schemeClr val="accent3">
                    <a:lumMod val="50000"/>
                  </a:schemeClr>
                </a:solidFill>
              </a:rPr>
              <a:t>“Biz anne-babamızdan çok çektik,bari çocuğumuz çekmesin!” düşüncesi hakim olabilir. </a:t>
            </a:r>
            <a:endParaRPr lang="tr-TR" sz="1800" u="sng" dirty="0">
              <a:solidFill>
                <a:schemeClr val="accent3">
                  <a:lumMod val="50000"/>
                </a:schemeClr>
              </a:solidFill>
            </a:endParaRPr>
          </a:p>
          <a:p>
            <a:pPr marL="514350" indent="-514350">
              <a:buNone/>
            </a:pPr>
            <a:endParaRPr lang="tr-TR" sz="1800" dirty="0">
              <a:solidFill>
                <a:schemeClr val="accent3">
                  <a:lumMod val="50000"/>
                </a:schemeClr>
              </a:solidFill>
            </a:endParaRPr>
          </a:p>
          <a:p>
            <a:pPr marL="514350" indent="-514350">
              <a:buNone/>
            </a:pPr>
            <a:r>
              <a:rPr lang="tr-TR" sz="1800" dirty="0">
                <a:solidFill>
                  <a:schemeClr val="accent3">
                    <a:lumMod val="50000"/>
                  </a:schemeClr>
                </a:solidFill>
              </a:rPr>
              <a:t>     Aşırı hoşgörü ve şımartıcı tutum, çocuğu bencilleştirir. Bu çocuklar genellikle bağımsız, itaatsiz bir kişi olurlar. Başkalarının dikkatini çekmek isterler ve onların kendilerine hizmet etmesini beklerler.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2" y="1052736"/>
            <a:ext cx="7823840" cy="4626840"/>
          </a:xfrm>
        </p:spPr>
        <p:style>
          <a:lnRef idx="0">
            <a:scrgbClr r="0" g="0" b="0"/>
          </a:lnRef>
          <a:fillRef idx="1001">
            <a:schemeClr val="lt2"/>
          </a:fillRef>
          <a:effectRef idx="0">
            <a:scrgbClr r="0" g="0" b="0"/>
          </a:effectRef>
          <a:fontRef idx="major"/>
        </p:style>
        <p:txBody>
          <a:bodyPr>
            <a:normAutofit lnSpcReduction="10000"/>
          </a:bodyPr>
          <a:lstStyle/>
          <a:p>
            <a:pPr marL="514350" indent="-514350">
              <a:buFont typeface="+mj-lt"/>
              <a:buAutoNum type="arabicParenR" startAt="4"/>
            </a:pPr>
            <a:r>
              <a:rPr lang="tr-TR" sz="2000" b="1" u="sng" dirty="0">
                <a:solidFill>
                  <a:schemeClr val="accent1"/>
                </a:solidFill>
              </a:rPr>
              <a:t>YETKİNCİ TUTUM:</a:t>
            </a:r>
            <a:r>
              <a:rPr lang="tr-TR" sz="2000" b="1" dirty="0">
                <a:solidFill>
                  <a:schemeClr val="accent1"/>
                </a:solidFill>
              </a:rPr>
              <a:t> </a:t>
            </a:r>
            <a:r>
              <a:rPr lang="tr-TR" sz="2000" dirty="0"/>
              <a:t>Yetkinci anne-babalar, çocuktan başarılı olması için aşırı bir beklenti içindedirler. Çocuklarının diğer çocuklardan daha başarılı olmasını isterler ve sık sık başka çocuklarla kıyaslarlar. Çocuğun göstermiş olduğu başarılarla yetinmezler.Çocuklarının hayatını sürekli </a:t>
            </a:r>
            <a:r>
              <a:rPr lang="tr-TR" sz="2000" dirty="0" err="1"/>
              <a:t>kontol</a:t>
            </a:r>
            <a:r>
              <a:rPr lang="tr-TR" sz="2000" dirty="0"/>
              <a:t> etme eğilimindedirler;onların kendilerinden farklı, bağımsız bir birey olduğunu kabul edemezler.</a:t>
            </a:r>
          </a:p>
          <a:p>
            <a:pPr marL="514350" indent="-514350">
              <a:buFont typeface="+mj-lt"/>
              <a:buAutoNum type="arabicParenR" startAt="4"/>
            </a:pPr>
            <a:r>
              <a:rPr lang="tr-TR" sz="2000" b="1" u="sng" dirty="0">
                <a:solidFill>
                  <a:schemeClr val="accent1"/>
                </a:solidFill>
              </a:rPr>
              <a:t>TUTARSIZ TUTUM: </a:t>
            </a:r>
            <a:r>
              <a:rPr lang="tr-TR" sz="2000" dirty="0"/>
              <a:t>Hiçbir eğitim yönteminde salt tutarlılığın sağlanması mümkün değildir. Ancak bir ailede, bir gün görmemezlikten gelinen yaramazlığa ertesi gün ağır bir ceza veriliyorsa, annenin yaptığını baba bozuyorsa ya da babanın vermiş olduğu cezayı anne kaldırmaya çalışıyorsa, tutarsızlık var demektir.</a:t>
            </a:r>
            <a:endParaRPr lang="tr-TR" sz="2000" u="sng" dirty="0"/>
          </a:p>
          <a:p>
            <a:pPr marL="514350" indent="-514350">
              <a:buFont typeface="+mj-lt"/>
              <a:buAutoNum type="arabicParenR" startAt="4"/>
            </a:pPr>
            <a:endParaRPr lang="tr-TR" sz="2000"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43808" y="1700808"/>
            <a:ext cx="6023640" cy="4187952"/>
          </a:xfrm>
        </p:spPr>
        <p:txBody>
          <a:bodyPr>
            <a:noAutofit/>
          </a:bodyPr>
          <a:lstStyle/>
          <a:p>
            <a:r>
              <a:rPr lang="tr-TR" sz="2800" dirty="0">
                <a:solidFill>
                  <a:schemeClr val="accent3">
                    <a:lumMod val="50000"/>
                  </a:schemeClr>
                </a:solidFill>
              </a:rPr>
              <a:t>Anne-babaları tarafından tutarsız bir tutumla yetiştirilen çocukların daha tutarlı bir tutumla yetiştirilen çocuklara oranla cezaya daha fazla direnç gösterdiklerini, saldırgan davranışlarda bulunduklarını ve saldırgan davranışların bu çocuklarda kolayca değiştirilemeyeceğini ortaya koymuştur. </a:t>
            </a:r>
          </a:p>
        </p:txBody>
      </p:sp>
      <p:sp>
        <p:nvSpPr>
          <p:cNvPr id="5" name="4 Metin kutusu"/>
          <p:cNvSpPr txBox="1"/>
          <p:nvPr/>
        </p:nvSpPr>
        <p:spPr>
          <a:xfrm>
            <a:off x="1835696" y="620688"/>
            <a:ext cx="54006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2400" dirty="0">
                <a:latin typeface="Franklin Gothic Heavy" pitchFamily="34" charset="0"/>
              </a:rPr>
              <a:t>ASLA BENİM SÖZÜMÜ DİNLEMİYOR!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548680"/>
            <a:ext cx="7859216" cy="5562944"/>
          </a:xfrm>
        </p:spPr>
        <p:style>
          <a:lnRef idx="0">
            <a:scrgbClr r="0" g="0" b="0"/>
          </a:lnRef>
          <a:fillRef idx="1001">
            <a:schemeClr val="lt2"/>
          </a:fillRef>
          <a:effectRef idx="0">
            <a:scrgbClr r="0" g="0" b="0"/>
          </a:effectRef>
          <a:fontRef idx="major"/>
        </p:style>
        <p:txBody>
          <a:bodyPr>
            <a:noAutofit/>
          </a:bodyPr>
          <a:lstStyle/>
          <a:p>
            <a:pPr marL="514350" indent="-514350">
              <a:buFont typeface="+mj-lt"/>
              <a:buAutoNum type="arabicParenR" startAt="6"/>
            </a:pPr>
            <a:r>
              <a:rPr lang="tr-TR" sz="2200" b="1" u="sng" dirty="0">
                <a:solidFill>
                  <a:schemeClr val="accent1"/>
                </a:solidFill>
              </a:rPr>
              <a:t>OTORİTER (BASKICI) TUTUM: </a:t>
            </a:r>
            <a:r>
              <a:rPr lang="tr-TR" sz="2200" dirty="0"/>
              <a:t>Otoriter anne-baba tutumu, çocukla tartışmadan, anlaşmadan, pazarlık yapmadan, onun isteklerini dikkate almadan, anne-baba tarafından belirlenen kural ve emirlerin çok katı bir şekilde uygulanmasıdır.</a:t>
            </a:r>
            <a:br>
              <a:rPr lang="tr-TR" sz="2200" dirty="0"/>
            </a:br>
            <a:r>
              <a:rPr lang="tr-TR" sz="2200" dirty="0"/>
              <a:t>Otoriter anne-babaların çocukları ile iletişimleri oldukça yetersiz ve serttir. Çocukları kurallara uymadıkları zaman cezalandırırlar. Eğitimde cezayı ön planda tutarlar ve verdikleri cezalar suçla orantısızdır. Çocuklarına karşı hissettikleri sevgilerini, çocuk kendilerinin istediği gibi davrandığı zaman gösterirler. Çocuklarını şımaracağı kaygısı ile uyurken severler. Çocuk üzerinde aşırı baskı ve sıkı bir disiplin mevcuttur. Çocuk anne babasının her dediğini yapmak ve boyun eğmek zorundadır.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183880" cy="792088"/>
          </a:xfrm>
        </p:spPr>
        <p:txBody>
          <a:bodyPr/>
          <a:lstStyle/>
          <a:p>
            <a:r>
              <a:rPr lang="tr-TR" dirty="0"/>
              <a:t>Neler Konuşacağız?</a:t>
            </a:r>
          </a:p>
        </p:txBody>
      </p:sp>
      <p:sp>
        <p:nvSpPr>
          <p:cNvPr id="3" name="2 İçerik Yer Tutucusu"/>
          <p:cNvSpPr>
            <a:spLocks noGrp="1"/>
          </p:cNvSpPr>
          <p:nvPr>
            <p:ph idx="1"/>
          </p:nvPr>
        </p:nvSpPr>
        <p:spPr>
          <a:xfrm>
            <a:off x="467544" y="1772816"/>
            <a:ext cx="8183880" cy="4187952"/>
          </a:xfrm>
        </p:spPr>
        <p:txBody>
          <a:bodyPr>
            <a:normAutofit/>
          </a:bodyPr>
          <a:lstStyle/>
          <a:p>
            <a:pPr marL="514350" indent="-514350" algn="r">
              <a:buFont typeface="+mj-lt"/>
              <a:buAutoNum type="arabicPeriod"/>
            </a:pPr>
            <a:r>
              <a:rPr lang="tr-TR" sz="2800" dirty="0">
                <a:solidFill>
                  <a:schemeClr val="accent1">
                    <a:lumMod val="50000"/>
                  </a:schemeClr>
                </a:solidFill>
                <a:effectLst>
                  <a:outerShdw blurRad="38100" dist="38100" dir="2700000" algn="tl">
                    <a:srgbClr val="000000">
                      <a:alpha val="43137"/>
                    </a:srgbClr>
                  </a:outerShdw>
                </a:effectLst>
              </a:rPr>
              <a:t>İletişim-Kişilerarası İletişim Nedir?</a:t>
            </a:r>
          </a:p>
          <a:p>
            <a:pPr marL="514350" indent="-514350" algn="r">
              <a:buFont typeface="+mj-lt"/>
              <a:buAutoNum type="arabicPeriod"/>
            </a:pPr>
            <a:r>
              <a:rPr lang="tr-TR" sz="2800" dirty="0">
                <a:solidFill>
                  <a:schemeClr val="accent1">
                    <a:lumMod val="50000"/>
                  </a:schemeClr>
                </a:solidFill>
                <a:effectLst>
                  <a:outerShdw blurRad="38100" dist="38100" dir="2700000" algn="tl">
                    <a:srgbClr val="000000">
                      <a:alpha val="43137"/>
                    </a:srgbClr>
                  </a:outerShdw>
                </a:effectLst>
              </a:rPr>
              <a:t>Aile içi İletişim Nedir?</a:t>
            </a:r>
          </a:p>
          <a:p>
            <a:pPr marL="514350" indent="-514350" algn="r">
              <a:buFont typeface="+mj-lt"/>
              <a:buAutoNum type="arabicPeriod"/>
            </a:pPr>
            <a:r>
              <a:rPr lang="tr-TR" sz="2800" dirty="0">
                <a:solidFill>
                  <a:schemeClr val="accent1">
                    <a:lumMod val="50000"/>
                  </a:schemeClr>
                </a:solidFill>
                <a:effectLst>
                  <a:outerShdw blurRad="38100" dist="38100" dir="2700000" algn="tl">
                    <a:srgbClr val="000000">
                      <a:alpha val="43137"/>
                    </a:srgbClr>
                  </a:outerShdw>
                </a:effectLst>
              </a:rPr>
              <a:t>İletişim Türleri Nelerdir?</a:t>
            </a:r>
          </a:p>
          <a:p>
            <a:pPr marL="514350" indent="-514350" algn="r">
              <a:buFont typeface="+mj-lt"/>
              <a:buAutoNum type="arabicPeriod"/>
            </a:pPr>
            <a:r>
              <a:rPr lang="tr-TR" sz="2800" dirty="0">
                <a:solidFill>
                  <a:schemeClr val="accent1">
                    <a:lumMod val="50000"/>
                  </a:schemeClr>
                </a:solidFill>
                <a:effectLst>
                  <a:outerShdw blurRad="38100" dist="38100" dir="2700000" algn="tl">
                    <a:srgbClr val="000000">
                      <a:alpha val="43137"/>
                    </a:srgbClr>
                  </a:outerShdw>
                </a:effectLst>
              </a:rPr>
              <a:t>Empati Nedir?</a:t>
            </a:r>
          </a:p>
          <a:p>
            <a:pPr marL="514350" indent="-514350" algn="r">
              <a:buFont typeface="+mj-lt"/>
              <a:buAutoNum type="arabicPeriod"/>
            </a:pPr>
            <a:r>
              <a:rPr lang="tr-TR" sz="2800" dirty="0">
                <a:solidFill>
                  <a:schemeClr val="accent1">
                    <a:lumMod val="50000"/>
                  </a:schemeClr>
                </a:solidFill>
                <a:effectLst>
                  <a:outerShdw blurRad="38100" dist="38100" dir="2700000" algn="tl">
                    <a:srgbClr val="000000">
                      <a:alpha val="43137"/>
                    </a:srgbClr>
                  </a:outerShdw>
                </a:effectLst>
              </a:rPr>
              <a:t>Anne-Baba Tutumları Nelerdir?</a:t>
            </a:r>
          </a:p>
          <a:p>
            <a:pPr marL="514350" indent="-514350" algn="r">
              <a:buFont typeface="+mj-lt"/>
              <a:buAutoNum type="arabicPeriod"/>
            </a:pPr>
            <a:r>
              <a:rPr lang="tr-TR" sz="2800" dirty="0">
                <a:solidFill>
                  <a:schemeClr val="accent1">
                    <a:lumMod val="50000"/>
                  </a:schemeClr>
                </a:solidFill>
                <a:effectLst>
                  <a:outerShdw blurRad="38100" dist="38100" dir="2700000" algn="tl">
                    <a:srgbClr val="000000">
                      <a:alpha val="43137"/>
                    </a:srgbClr>
                  </a:outerShdw>
                </a:effectLst>
              </a:rPr>
              <a:t>İletişimde Yaptığımız Hatalar Nelerdir?</a:t>
            </a:r>
          </a:p>
          <a:p>
            <a:pPr marL="514350" indent="-514350" algn="r">
              <a:buFont typeface="+mj-lt"/>
              <a:buAutoNum type="arabicPeriod"/>
            </a:pPr>
            <a:r>
              <a:rPr lang="tr-TR" sz="2800" dirty="0">
                <a:solidFill>
                  <a:schemeClr val="accent1">
                    <a:lumMod val="50000"/>
                  </a:schemeClr>
                </a:solidFill>
                <a:effectLst>
                  <a:outerShdw blurRad="38100" dist="38100" dir="2700000" algn="tl">
                    <a:srgbClr val="000000">
                      <a:alpha val="43137"/>
                    </a:srgbClr>
                  </a:outerShdw>
                </a:effectLst>
              </a:rPr>
              <a:t>Sağlıklı İletişim Örnekleri</a:t>
            </a:r>
          </a:p>
          <a:p>
            <a:pPr marL="514350" indent="-514350" algn="r">
              <a:buFont typeface="+mj-lt"/>
              <a:buAutoNum type="arabicPeriod"/>
            </a:pPr>
            <a:endParaRPr lang="tr-TR" sz="2800" dirty="0">
              <a:solidFill>
                <a:schemeClr val="accent1">
                  <a:lumMod val="50000"/>
                </a:schemeClr>
              </a:solidFill>
            </a:endParaRPr>
          </a:p>
          <a:p>
            <a:pPr marL="514350" indent="-514350">
              <a:buFont typeface="+mj-lt"/>
              <a:buAutoNum type="arabicPeriod"/>
            </a:pPr>
            <a:endParaRPr lang="tr-TR" sz="2800" dirty="0">
              <a:solidFill>
                <a:schemeClr val="accent1">
                  <a:lumMod val="50000"/>
                </a:schemeClr>
              </a:solidFill>
            </a:endParaRPr>
          </a:p>
          <a:p>
            <a:pPr marL="514350" indent="-514350" algn="r">
              <a:buFont typeface="+mj-lt"/>
              <a:buAutoNum type="arabicPeriod"/>
            </a:pPr>
            <a:endParaRPr lang="tr-TR" sz="2800" dirty="0">
              <a:solidFill>
                <a:schemeClr val="accent1">
                  <a:lumMod val="50000"/>
                </a:schemeClr>
              </a:solidFill>
            </a:endParaRPr>
          </a:p>
          <a:p>
            <a:pPr marL="514350" indent="-514350">
              <a:buFont typeface="+mj-lt"/>
              <a:buAutoNum type="arabicPeriod"/>
            </a:pPr>
            <a:endParaRPr lang="tr-TR" sz="2800" dirty="0">
              <a:solidFill>
                <a:schemeClr val="accent1">
                  <a:lumMod val="50000"/>
                </a:schemeClr>
              </a:solidFill>
            </a:endParaRPr>
          </a:p>
          <a:p>
            <a:pPr marL="514350" indent="-514350">
              <a:buFont typeface="+mj-lt"/>
              <a:buAutoNum type="arabicPeriod"/>
            </a:pPr>
            <a:endParaRPr lang="tr-TR" sz="2800" dirty="0">
              <a:solidFill>
                <a:schemeClr val="accent1">
                  <a:lumMod val="50000"/>
                </a:schemeClr>
              </a:solidFill>
            </a:endParaRPr>
          </a:p>
          <a:p>
            <a:pPr marL="514350" indent="-514350">
              <a:buFont typeface="+mj-lt"/>
              <a:buAutoNum type="arabicPeriod"/>
            </a:pPr>
            <a:endParaRPr lang="tr-TR" sz="2800" dirty="0">
              <a:solidFill>
                <a:schemeClr val="accent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267744" y="1772816"/>
            <a:ext cx="6599704" cy="4536504"/>
          </a:xfrm>
        </p:spPr>
        <p:txBody>
          <a:bodyPr>
            <a:noAutofit/>
          </a:bodyPr>
          <a:lstStyle/>
          <a:p>
            <a:r>
              <a:rPr lang="tr-TR" sz="2400" dirty="0">
                <a:solidFill>
                  <a:schemeClr val="accent3">
                    <a:lumMod val="50000"/>
                  </a:schemeClr>
                </a:solidFill>
              </a:rPr>
              <a:t>Baskı çocuğun nazik, dürüst, kibar ve dikkatli davranmasını sağlayabilir. Uysal olarak yetiştirilen bu çocuklar ileride atılım ve girişimcilikten yoksun, pasif bir kişi durumuna gelirler. </a:t>
            </a:r>
          </a:p>
          <a:p>
            <a:r>
              <a:rPr lang="tr-TR" sz="2400" dirty="0">
                <a:solidFill>
                  <a:schemeClr val="accent3">
                    <a:lumMod val="50000"/>
                  </a:schemeClr>
                </a:solidFill>
              </a:rPr>
              <a:t>Ancak aşırı baskı altında tutulan çocuklar her zaman çekingen, pasif, ürkek ve korkar davranışlar göstermezler. Bu çocukların bazıları vurucu, kırıcı, yok edici, saldırgan davranışlara da yönelebilirler. Çünkü anne-babanın cezacı tutumu, çocuğa olumsuz bir model olmuştur ve </a:t>
            </a:r>
            <a:r>
              <a:rPr lang="tr-TR" sz="2400" i="1" u="sng" dirty="0">
                <a:solidFill>
                  <a:schemeClr val="accent3">
                    <a:lumMod val="50000"/>
                  </a:schemeClr>
                </a:solidFill>
              </a:rPr>
              <a:t>“güçlünün güçsüzü ezeceğini” </a:t>
            </a:r>
            <a:r>
              <a:rPr lang="tr-TR" sz="2400" dirty="0">
                <a:solidFill>
                  <a:schemeClr val="accent3">
                    <a:lumMod val="50000"/>
                  </a:schemeClr>
                </a:solidFill>
              </a:rPr>
              <a:t>öğretmiştir.</a:t>
            </a:r>
          </a:p>
        </p:txBody>
      </p:sp>
      <p:sp>
        <p:nvSpPr>
          <p:cNvPr id="5" name="4 Metin kutusu"/>
          <p:cNvSpPr txBox="1"/>
          <p:nvPr/>
        </p:nvSpPr>
        <p:spPr>
          <a:xfrm>
            <a:off x="395536" y="332656"/>
            <a:ext cx="4968552"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2400" dirty="0">
                <a:latin typeface="Franklin Gothic Heavy" pitchFamily="34" charset="0"/>
              </a:rPr>
              <a:t>ÇOCUĞUM ÇOK İÇİNE KAPANIK</a:t>
            </a:r>
            <a:br>
              <a:rPr lang="tr-TR" sz="2400" dirty="0">
                <a:latin typeface="Franklin Gothic Heavy" pitchFamily="34" charset="0"/>
              </a:rPr>
            </a:br>
            <a:r>
              <a:rPr lang="tr-TR" sz="2400" dirty="0">
                <a:latin typeface="Franklin Gothic Heavy" pitchFamily="34" charset="0"/>
              </a:rPr>
              <a:t>                         &amp;</a:t>
            </a:r>
          </a:p>
          <a:p>
            <a:r>
              <a:rPr lang="tr-TR" sz="2400" dirty="0">
                <a:latin typeface="Franklin Gothic Heavy" pitchFamily="34" charset="0"/>
              </a:rPr>
              <a:t>ÇOCUĞUM ÇOK SALDIRGAN!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92696"/>
            <a:ext cx="4536504" cy="720080"/>
          </a:xfrm>
        </p:spPr>
        <p:style>
          <a:lnRef idx="0">
            <a:schemeClr val="accent5"/>
          </a:lnRef>
          <a:fillRef idx="1003">
            <a:schemeClr val="dk2"/>
          </a:fillRef>
          <a:effectRef idx="3">
            <a:schemeClr val="accent5"/>
          </a:effectRef>
          <a:fontRef idx="minor">
            <a:schemeClr val="lt1"/>
          </a:fontRef>
        </p:style>
        <p:txBody>
          <a:bodyPr>
            <a:normAutofit fontScale="90000"/>
          </a:bodyPr>
          <a:lstStyle/>
          <a:p>
            <a:r>
              <a:rPr lang="tr-TR" dirty="0"/>
              <a:t>“Gizli Karşı Koyma”</a:t>
            </a:r>
          </a:p>
        </p:txBody>
      </p:sp>
      <p:sp>
        <p:nvSpPr>
          <p:cNvPr id="3" name="2 İçerik Yer Tutucusu"/>
          <p:cNvSpPr>
            <a:spLocks noGrp="1"/>
          </p:cNvSpPr>
          <p:nvPr>
            <p:ph idx="1"/>
          </p:nvPr>
        </p:nvSpPr>
        <p:spPr>
          <a:xfrm>
            <a:off x="2627784" y="1628800"/>
            <a:ext cx="6095648" cy="4187952"/>
          </a:xfrm>
        </p:spPr>
        <p:txBody>
          <a:bodyPr>
            <a:normAutofit/>
          </a:bodyPr>
          <a:lstStyle/>
          <a:p>
            <a:pPr algn="r"/>
            <a:r>
              <a:rPr lang="tr-TR" sz="3600" dirty="0"/>
              <a:t>Aşırı baskı ve disiplin altında korkudan sinmiş olan çocuklar “</a:t>
            </a:r>
            <a:r>
              <a:rPr lang="tr-TR" sz="3600" u="sng" dirty="0"/>
              <a:t>gizli karşı koyma</a:t>
            </a:r>
            <a:r>
              <a:rPr lang="tr-TR" sz="3600" dirty="0"/>
              <a:t>” davranışı gösterebilirler. Bu davranışları ile kendilerine baskı yapanlara dolaylı olarak baş kaldırırlar. </a:t>
            </a:r>
          </a:p>
          <a:p>
            <a:pPr algn="r">
              <a:buNone/>
            </a:pPr>
            <a:endParaRPr lang="tr-TR"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404664"/>
            <a:ext cx="8424936" cy="6048672"/>
          </a:xfrm>
        </p:spPr>
        <p:style>
          <a:lnRef idx="1">
            <a:schemeClr val="accent5"/>
          </a:lnRef>
          <a:fillRef idx="2">
            <a:schemeClr val="accent5"/>
          </a:fillRef>
          <a:effectRef idx="1">
            <a:schemeClr val="accent5"/>
          </a:effectRef>
          <a:fontRef idx="minor">
            <a:schemeClr val="dk1"/>
          </a:fontRef>
        </p:style>
        <p:txBody>
          <a:bodyPr>
            <a:normAutofit/>
          </a:bodyPr>
          <a:lstStyle/>
          <a:p>
            <a:pPr algn="ctr">
              <a:buNone/>
            </a:pPr>
            <a:r>
              <a:rPr lang="tr-TR" sz="2500" dirty="0"/>
              <a:t>  Örneğin; anne-baba çocuğun ders çalışmasına titizlik gösteriyor ve baskı yapıyorsa, çocuk ders çalışmaz. Kardeşine zarar verdiği ya da iyi geçinmediği için sık sık ceza veriyorlarsa kardeşini itekler, ona zarar verir. Çocuk bu davranışları ile anne-babasından öç almaya çalışır. Büyüklerine karşı saygılı, bağlı görünen bazı çocuklar ise ellerine bir fırsat geçtiğinde ya da kendilerini güçlü hissettikleri zaman evden kaçabilirler. Bu gücü kendilerinde bulamayanlar yalnız ve mutsuz dünyalarından uzaklaşmak için çok küçük yaşta kumar, sigara, alkol ve uyuşturucuya başlayabilirler ya da kendilerini aşırı derecede süse ve eğlenceye verebilirler. Bazıları ise hayatın hiçbir değeri ve anlamı olmadığına inanarak hayatlarına son verebilirler.</a:t>
            </a:r>
          </a:p>
          <a:p>
            <a:pPr algn="ctr"/>
            <a:endParaRPr lang="tr-TR" sz="25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20688"/>
            <a:ext cx="8183880" cy="733832"/>
          </a:xfrm>
        </p:spPr>
        <p:txBody>
          <a:bodyPr>
            <a:normAutofit fontScale="90000"/>
          </a:bodyPr>
          <a:lstStyle/>
          <a:p>
            <a:r>
              <a:rPr lang="tr-TR" dirty="0">
                <a:solidFill>
                  <a:schemeClr val="accent3">
                    <a:lumMod val="50000"/>
                  </a:schemeClr>
                </a:solidFill>
              </a:rPr>
              <a:t>Olumlu Anne-Baba Tutumları</a:t>
            </a:r>
          </a:p>
        </p:txBody>
      </p:sp>
      <p:sp>
        <p:nvSpPr>
          <p:cNvPr id="3" name="2 İçerik Yer Tutucusu"/>
          <p:cNvSpPr>
            <a:spLocks noGrp="1"/>
          </p:cNvSpPr>
          <p:nvPr>
            <p:ph idx="1"/>
          </p:nvPr>
        </p:nvSpPr>
        <p:spPr>
          <a:xfrm>
            <a:off x="1907704" y="1772816"/>
            <a:ext cx="6887736" cy="4320480"/>
          </a:xfrm>
        </p:spPr>
        <p:txBody>
          <a:bodyPr>
            <a:noAutofit/>
          </a:bodyPr>
          <a:lstStyle/>
          <a:p>
            <a:pPr marL="514350" indent="-514350" algn="r">
              <a:buNone/>
            </a:pPr>
            <a:r>
              <a:rPr lang="tr-TR" sz="2400" dirty="0">
                <a:solidFill>
                  <a:schemeClr val="accent3">
                    <a:lumMod val="50000"/>
                  </a:schemeClr>
                </a:solidFill>
              </a:rPr>
              <a:t>    Olumlu tutuma sahip olan anne-babalar, çocuğun ihtiyaçlarını sezinleyen, onunla sağlıklı iletişim kuran, karşı koymadan önce çocuğun isteklerini dinleyen, sorularına uygun cevaplar veren, çocukta iç denetimin gelişmesi için uygun ortam hazırlayan, sorumluluk duygusunu geliştiren, hak ve özgürlüklerinin sınırlarını öğreten, çocuklarını korkutmadan kendi kendilerini disipline eden ve düşüncelerini özgürce ifade edebilen bir kişi olarak yetişmelerine imkan sağlayan anne-babalardır.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530352"/>
            <a:ext cx="8003232" cy="5418928"/>
          </a:xfrm>
        </p:spPr>
        <p:style>
          <a:lnRef idx="0">
            <a:scrgbClr r="0" g="0" b="0"/>
          </a:lnRef>
          <a:fillRef idx="1003">
            <a:schemeClr val="lt2"/>
          </a:fillRef>
          <a:effectRef idx="0">
            <a:scrgbClr r="0" g="0" b="0"/>
          </a:effectRef>
          <a:fontRef idx="major"/>
        </p:style>
        <p:txBody>
          <a:bodyPr>
            <a:normAutofit/>
          </a:bodyPr>
          <a:lstStyle/>
          <a:p>
            <a:pPr marL="514350" indent="-514350">
              <a:buFont typeface="+mj-lt"/>
              <a:buAutoNum type="arabicParenR"/>
            </a:pPr>
            <a:r>
              <a:rPr lang="tr-TR" sz="2400" b="1" u="sng" dirty="0">
                <a:solidFill>
                  <a:schemeClr val="accent1"/>
                </a:solidFill>
              </a:rPr>
              <a:t>DEMOKRATİK TUTUM:</a:t>
            </a:r>
            <a:r>
              <a:rPr lang="tr-TR" sz="2000" b="1" dirty="0">
                <a:solidFill>
                  <a:schemeClr val="accent3">
                    <a:lumMod val="50000"/>
                  </a:schemeClr>
                </a:solidFill>
              </a:rPr>
              <a:t> </a:t>
            </a:r>
            <a:r>
              <a:rPr lang="tr-TR" sz="2000" dirty="0">
                <a:solidFill>
                  <a:schemeClr val="accent3">
                    <a:lumMod val="50000"/>
                  </a:schemeClr>
                </a:solidFill>
              </a:rPr>
              <a:t>Demokratik tutum, çocukların hem denetlenmesini hem de ihtiyaçlarına karşı duyarlı davranılmasını amaçlayan bir tutumdur. Demokratik anne-baba tutarlı, kararlı ve güven vericidir. </a:t>
            </a:r>
            <a:br>
              <a:rPr lang="tr-TR" sz="2000" dirty="0">
                <a:solidFill>
                  <a:schemeClr val="accent3">
                    <a:lumMod val="50000"/>
                  </a:schemeClr>
                </a:solidFill>
              </a:rPr>
            </a:br>
            <a:endParaRPr lang="tr-TR" sz="2000" dirty="0">
              <a:solidFill>
                <a:schemeClr val="accent3">
                  <a:lumMod val="50000"/>
                </a:schemeClr>
              </a:solidFill>
            </a:endParaRPr>
          </a:p>
          <a:p>
            <a:pPr marL="514350" indent="-514350">
              <a:buNone/>
            </a:pPr>
            <a:r>
              <a:rPr lang="tr-TR" sz="2000" dirty="0">
                <a:solidFill>
                  <a:schemeClr val="accent3">
                    <a:lumMod val="50000"/>
                  </a:schemeClr>
                </a:solidFill>
              </a:rPr>
              <a:t>      Aile içinde uyulması gereken sınırlılıklar ve standartlar önceden belirlenir ve çocuğa anlayabileceği bir biçimde açıklanır.</a:t>
            </a:r>
            <a:r>
              <a:rPr lang="tr-TR" dirty="0">
                <a:solidFill>
                  <a:schemeClr val="accent3">
                    <a:lumMod val="50000"/>
                  </a:schemeClr>
                </a:solidFill>
              </a:rPr>
              <a:t> </a:t>
            </a:r>
            <a:br>
              <a:rPr lang="tr-TR" dirty="0">
                <a:solidFill>
                  <a:schemeClr val="accent3">
                    <a:lumMod val="50000"/>
                  </a:schemeClr>
                </a:solidFill>
              </a:rPr>
            </a:br>
            <a:r>
              <a:rPr lang="tr-TR" sz="2000" dirty="0">
                <a:solidFill>
                  <a:schemeClr val="accent3">
                    <a:lumMod val="50000"/>
                  </a:schemeClr>
                </a:solidFill>
              </a:rPr>
              <a:t>Çocuğa sınırlılıklara uyması için rehberlik edilir. Ancak uymadığı zaman bazı yaptırımlar uygulanır. </a:t>
            </a:r>
            <a:br>
              <a:rPr lang="tr-TR" sz="2000" dirty="0">
                <a:solidFill>
                  <a:schemeClr val="accent3">
                    <a:lumMod val="50000"/>
                  </a:schemeClr>
                </a:solidFill>
              </a:rPr>
            </a:br>
            <a:br>
              <a:rPr lang="tr-TR" sz="2000" dirty="0">
                <a:solidFill>
                  <a:schemeClr val="accent3">
                    <a:lumMod val="50000"/>
                  </a:schemeClr>
                </a:solidFill>
              </a:rPr>
            </a:br>
            <a:r>
              <a:rPr lang="tr-TR" sz="2000" dirty="0">
                <a:solidFill>
                  <a:schemeClr val="accent3">
                    <a:lumMod val="50000"/>
                  </a:schemeClr>
                </a:solidFill>
              </a:rPr>
              <a:t>Çocuğun görüş ve düşüncelerine değer verilir. Çocuğun uygun isteklerini belli bir düzeyde özgürce yapmasına izin verilir. Çocuk sorumluluk duygusu ve bağımsız bir kişilik yapısı geliştirebilmesi için desteklenir. </a:t>
            </a:r>
            <a:endParaRPr lang="tr-TR" sz="2000" u="sng" dirty="0">
              <a:solidFill>
                <a:schemeClr val="accent3">
                  <a:lumMod val="50000"/>
                </a:schemeClr>
              </a:solidFill>
            </a:endParaRPr>
          </a:p>
          <a:p>
            <a:pPr marL="514350" indent="-514350">
              <a:buNone/>
            </a:pPr>
            <a:endParaRPr lang="tr-TR" dirty="0">
              <a:solidFill>
                <a:schemeClr val="accent3">
                  <a:lumMod val="50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267744" y="548680"/>
            <a:ext cx="6707088" cy="5688632"/>
          </a:xfrm>
        </p:spPr>
        <p:txBody>
          <a:bodyPr>
            <a:normAutofit fontScale="92500"/>
          </a:bodyPr>
          <a:lstStyle/>
          <a:p>
            <a:r>
              <a:rPr lang="tr-TR" sz="2600" dirty="0">
                <a:solidFill>
                  <a:schemeClr val="accent3">
                    <a:lumMod val="50000"/>
                  </a:schemeClr>
                </a:solidFill>
              </a:rPr>
              <a:t>Demokratik tutum içindeki anne-babalar, çocukla iletişime önem verirler. Emir verme, öğüt verme, yargılama, suçlama, ad takma, alay etme vb., iletişim engellerini kullanmazlar. </a:t>
            </a:r>
            <a:br>
              <a:rPr lang="tr-TR" sz="2600" dirty="0">
                <a:solidFill>
                  <a:schemeClr val="accent3">
                    <a:lumMod val="50000"/>
                  </a:schemeClr>
                </a:solidFill>
              </a:rPr>
            </a:br>
            <a:br>
              <a:rPr lang="tr-TR" sz="2600" dirty="0">
                <a:solidFill>
                  <a:schemeClr val="accent3">
                    <a:lumMod val="50000"/>
                  </a:schemeClr>
                </a:solidFill>
              </a:rPr>
            </a:br>
            <a:endParaRPr lang="tr-TR" sz="2600" dirty="0">
              <a:solidFill>
                <a:schemeClr val="accent3">
                  <a:lumMod val="50000"/>
                </a:schemeClr>
              </a:solidFill>
            </a:endParaRPr>
          </a:p>
          <a:p>
            <a:r>
              <a:rPr lang="tr-TR" sz="2600" i="1" dirty="0">
                <a:solidFill>
                  <a:schemeClr val="accent3">
                    <a:lumMod val="50000"/>
                  </a:schemeClr>
                </a:solidFill>
              </a:rPr>
              <a:t>Çocuklarının kendilerini rahatsız eden davranışlarına karşı sen-mesajları yerine ben-mesajları kullanarak, çocuğa hangi davranışını kabul etmediklerini, kabul etmedikleri davranışın kendileri üzerindeki somut etkisinin ne olduğunu ve ne tür duygular yaşamalarına neden olduğunu </a:t>
            </a:r>
            <a:r>
              <a:rPr lang="tr-TR" sz="2600" dirty="0">
                <a:solidFill>
                  <a:schemeClr val="accent3">
                    <a:lumMod val="50000"/>
                  </a:schemeClr>
                </a:solidFill>
              </a:rPr>
              <a:t>belirtirler.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43808" y="2636912"/>
            <a:ext cx="6078412" cy="2430760"/>
          </a:xfrm>
        </p:spPr>
        <p:txBody>
          <a:bodyPr/>
          <a:lstStyle/>
          <a:p>
            <a:pPr>
              <a:buNone/>
            </a:pPr>
            <a:r>
              <a:rPr lang="tr-TR" dirty="0">
                <a:solidFill>
                  <a:schemeClr val="accent3">
                    <a:lumMod val="50000"/>
                  </a:schemeClr>
                </a:solidFill>
              </a:rPr>
              <a:t>     </a:t>
            </a:r>
            <a:r>
              <a:rPr lang="tr-TR" u="sng" dirty="0">
                <a:solidFill>
                  <a:schemeClr val="accent3">
                    <a:lumMod val="50000"/>
                  </a:schemeClr>
                </a:solidFill>
              </a:rPr>
              <a:t>Çocuk:</a:t>
            </a:r>
            <a:r>
              <a:rPr lang="tr-TR" dirty="0">
                <a:solidFill>
                  <a:schemeClr val="accent3">
                    <a:lumMod val="50000"/>
                  </a:schemeClr>
                </a:solidFill>
              </a:rPr>
              <a:t> Oyuncaklarımı toplamak istemiyorum!</a:t>
            </a:r>
            <a:br>
              <a:rPr lang="tr-TR" dirty="0">
                <a:solidFill>
                  <a:schemeClr val="accent3">
                    <a:lumMod val="50000"/>
                  </a:schemeClr>
                </a:solidFill>
              </a:rPr>
            </a:br>
            <a:br>
              <a:rPr lang="tr-TR" dirty="0">
                <a:solidFill>
                  <a:schemeClr val="accent3">
                    <a:lumMod val="50000"/>
                  </a:schemeClr>
                </a:solidFill>
              </a:rPr>
            </a:br>
            <a:r>
              <a:rPr lang="tr-TR" u="sng" dirty="0">
                <a:solidFill>
                  <a:schemeClr val="accent3">
                    <a:lumMod val="50000"/>
                  </a:schemeClr>
                </a:solidFill>
              </a:rPr>
              <a:t>Ebeveyn:</a:t>
            </a:r>
            <a:r>
              <a:rPr lang="tr-TR" dirty="0">
                <a:solidFill>
                  <a:schemeClr val="accent3">
                    <a:lumMod val="50000"/>
                  </a:schemeClr>
                </a:solidFill>
              </a:rPr>
              <a:t> Oyuncaklarını toplamadığın zaman odan dağınık gözüküyor.Aradığın oyuncağı bulmakta zorlanabilirsin. </a:t>
            </a:r>
            <a:endParaRPr lang="tr-TR" u="sng" dirty="0">
              <a:solidFill>
                <a:schemeClr val="accent3">
                  <a:lumMod val="50000"/>
                </a:schemeClr>
              </a:solidFill>
            </a:endParaRPr>
          </a:p>
        </p:txBody>
      </p:sp>
      <p:sp>
        <p:nvSpPr>
          <p:cNvPr id="4" name="3 Metin kutusu"/>
          <p:cNvSpPr txBox="1"/>
          <p:nvPr/>
        </p:nvSpPr>
        <p:spPr>
          <a:xfrm>
            <a:off x="5868144" y="1556792"/>
            <a:ext cx="2304256" cy="584775"/>
          </a:xfrm>
          <a:prstGeom prst="rect">
            <a:avLst/>
          </a:prstGeom>
          <a:noFill/>
        </p:spPr>
        <p:txBody>
          <a:bodyPr wrap="square" rtlCol="0">
            <a:spAutoFit/>
          </a:bodyPr>
          <a:lstStyle/>
          <a:p>
            <a:r>
              <a:rPr lang="tr-TR" sz="3200" b="1" dirty="0">
                <a:solidFill>
                  <a:schemeClr val="accent3">
                    <a:lumMod val="50000"/>
                  </a:schemeClr>
                </a:solidFill>
                <a:latin typeface="Gabriola" pitchFamily="82" charset="0"/>
              </a:rPr>
              <a:t>Örneğin;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484784"/>
            <a:ext cx="8183880" cy="1051560"/>
          </a:xfrm>
        </p:spPr>
        <p:txBody>
          <a:bodyPr>
            <a:noAutofit/>
          </a:bodyPr>
          <a:lstStyle/>
          <a:p>
            <a:pPr algn="r"/>
            <a:r>
              <a:rPr lang="tr-TR" sz="4800" dirty="0">
                <a:solidFill>
                  <a:schemeClr val="accent5">
                    <a:lumMod val="75000"/>
                  </a:schemeClr>
                </a:solidFill>
              </a:rPr>
              <a:t>DOĞRUYU, </a:t>
            </a:r>
            <a:br>
              <a:rPr lang="tr-TR" sz="4800" dirty="0">
                <a:solidFill>
                  <a:schemeClr val="accent5">
                    <a:lumMod val="75000"/>
                  </a:schemeClr>
                </a:solidFill>
              </a:rPr>
            </a:br>
            <a:r>
              <a:rPr lang="tr-TR" sz="4800" dirty="0">
                <a:solidFill>
                  <a:schemeClr val="accent5">
                    <a:lumMod val="75000"/>
                  </a:schemeClr>
                </a:solidFill>
              </a:rPr>
              <a:t>YANLIŞTAN </a:t>
            </a:r>
            <a:br>
              <a:rPr lang="tr-TR" sz="4800" dirty="0">
                <a:solidFill>
                  <a:schemeClr val="accent5">
                    <a:lumMod val="75000"/>
                  </a:schemeClr>
                </a:solidFill>
              </a:rPr>
            </a:br>
            <a:r>
              <a:rPr lang="tr-TR" sz="4800" dirty="0">
                <a:solidFill>
                  <a:schemeClr val="accent5">
                    <a:lumMod val="75000"/>
                  </a:schemeClr>
                </a:solidFill>
              </a:rPr>
              <a:t>ÖĞRENELİM Mİ?</a:t>
            </a:r>
          </a:p>
        </p:txBody>
      </p:sp>
      <p:sp>
        <p:nvSpPr>
          <p:cNvPr id="4" name="3 Metin kutusu"/>
          <p:cNvSpPr txBox="1"/>
          <p:nvPr/>
        </p:nvSpPr>
        <p:spPr>
          <a:xfrm>
            <a:off x="3275856" y="4581128"/>
            <a:ext cx="4968552"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2400" b="1" dirty="0">
                <a:ln w="1905"/>
                <a:solidFill>
                  <a:schemeClr val="accent5">
                    <a:lumMod val="75000"/>
                  </a:schemeClr>
                </a:solidFill>
                <a:effectLst>
                  <a:innerShdw blurRad="69850" dist="43180" dir="5400000">
                    <a:srgbClr val="000000">
                      <a:alpha val="65000"/>
                    </a:srgbClr>
                  </a:innerShdw>
                </a:effectLst>
              </a:rPr>
              <a:t>NELER YAPMAMALIYIM?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183880" cy="648072"/>
          </a:xfrm>
          <a:gradFill flip="none" rotWithShape="1">
            <a:gsLst>
              <a:gs pos="0">
                <a:schemeClr val="accent3">
                  <a:lumMod val="40000"/>
                  <a:lumOff val="60000"/>
                  <a:tint val="66000"/>
                  <a:satMod val="160000"/>
                </a:schemeClr>
              </a:gs>
              <a:gs pos="50000">
                <a:schemeClr val="accent3">
                  <a:lumMod val="40000"/>
                  <a:lumOff val="60000"/>
                  <a:tint val="44500"/>
                  <a:satMod val="160000"/>
                </a:schemeClr>
              </a:gs>
              <a:gs pos="100000">
                <a:schemeClr val="accent3">
                  <a:lumMod val="40000"/>
                  <a:lumOff val="60000"/>
                  <a:tint val="23500"/>
                  <a:satMod val="160000"/>
                </a:schemeClr>
              </a:gs>
            </a:gsLst>
            <a:lin ang="5400000" scaled="1"/>
            <a:tileRect/>
          </a:gradFill>
        </p:spPr>
        <p:style>
          <a:lnRef idx="1">
            <a:schemeClr val="accent4"/>
          </a:lnRef>
          <a:fillRef idx="2">
            <a:schemeClr val="accent4"/>
          </a:fillRef>
          <a:effectRef idx="1">
            <a:schemeClr val="accent4"/>
          </a:effectRef>
          <a:fontRef idx="minor">
            <a:schemeClr val="dk1"/>
          </a:fontRef>
        </p:style>
        <p:txBody>
          <a:bodyPr>
            <a:normAutofit/>
          </a:bodyPr>
          <a:lstStyle/>
          <a:p>
            <a:r>
              <a:rPr lang="tr-TR" sz="2800" b="1" dirty="0">
                <a:solidFill>
                  <a:schemeClr val="tx1">
                    <a:lumMod val="75000"/>
                    <a:lumOff val="25000"/>
                  </a:schemeClr>
                </a:solidFill>
                <a:effectLst>
                  <a:outerShdw blurRad="38100" dist="38100" dir="2700000" algn="tl">
                    <a:srgbClr val="000000">
                      <a:alpha val="43137"/>
                    </a:srgbClr>
                  </a:outerShdw>
                </a:effectLst>
              </a:rPr>
              <a:t>Çocuğunuzla Göz Temasında Bulunarak Konuşun!</a:t>
            </a:r>
          </a:p>
        </p:txBody>
      </p:sp>
      <p:sp>
        <p:nvSpPr>
          <p:cNvPr id="3" name="2 İçerik Yer Tutucusu"/>
          <p:cNvSpPr>
            <a:spLocks noGrp="1"/>
          </p:cNvSpPr>
          <p:nvPr>
            <p:ph idx="1"/>
          </p:nvPr>
        </p:nvSpPr>
        <p:spPr>
          <a:xfrm>
            <a:off x="2843808" y="2348880"/>
            <a:ext cx="5951632" cy="3888432"/>
          </a:xfrm>
          <a:ln>
            <a:solidFill>
              <a:schemeClr val="accent5">
                <a:lumMod val="75000"/>
              </a:schemeClr>
            </a:solidFill>
          </a:ln>
        </p:spPr>
        <p:txBody>
          <a:bodyPr/>
          <a:lstStyle/>
          <a:p>
            <a:pPr>
              <a:buClr>
                <a:srgbClr val="7030A0"/>
              </a:buClr>
              <a:buNone/>
            </a:pPr>
            <a:r>
              <a:rPr lang="tr-TR" dirty="0">
                <a:solidFill>
                  <a:srgbClr val="FF0000"/>
                </a:solidFill>
              </a:rPr>
              <a:t>-    </a:t>
            </a:r>
            <a:r>
              <a:rPr lang="tr-TR" dirty="0"/>
              <a:t>Sadece dinliyormuş gibi yapan birinin dinlenmesini sağlamak için çaba harcamak hayal kırıklığı yaratabilir.</a:t>
            </a:r>
          </a:p>
          <a:p>
            <a:pPr>
              <a:buClr>
                <a:srgbClr val="7030A0"/>
              </a:buClr>
              <a:buNone/>
            </a:pPr>
            <a:endParaRPr lang="tr-TR" dirty="0"/>
          </a:p>
          <a:p>
            <a:pPr>
              <a:buClr>
                <a:schemeClr val="accent4">
                  <a:lumMod val="75000"/>
                </a:schemeClr>
              </a:buClr>
              <a:buFont typeface="Wingdings" pitchFamily="2" charset="2"/>
              <a:buChar char="ü"/>
            </a:pPr>
            <a:r>
              <a:rPr lang="tr-TR" dirty="0"/>
              <a:t>Sorunlarınızı sizi önemseyerek dinleyen bir ebeveyne anlatmak çok daha kolaydır. Bazen bir çocuğun tek ihtiyacı paylaşımcı bir sessizlik olabilir.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99992" y="620688"/>
            <a:ext cx="4151432" cy="576064"/>
          </a:xfrm>
          <a:gradFill flip="none" rotWithShape="1">
            <a:gsLst>
              <a:gs pos="0">
                <a:schemeClr val="accent3">
                  <a:lumMod val="40000"/>
                  <a:lumOff val="60000"/>
                  <a:tint val="66000"/>
                  <a:satMod val="160000"/>
                </a:schemeClr>
              </a:gs>
              <a:gs pos="50000">
                <a:schemeClr val="accent3">
                  <a:lumMod val="40000"/>
                  <a:lumOff val="60000"/>
                  <a:tint val="44500"/>
                  <a:satMod val="160000"/>
                </a:schemeClr>
              </a:gs>
              <a:gs pos="100000">
                <a:schemeClr val="accent3">
                  <a:lumMod val="40000"/>
                  <a:lumOff val="60000"/>
                  <a:tint val="23500"/>
                  <a:satMod val="160000"/>
                </a:schemeClr>
              </a:gs>
            </a:gsLst>
            <a:lin ang="5400000" scaled="1"/>
            <a:tileRect/>
          </a:gradFill>
        </p:spPr>
        <p:style>
          <a:lnRef idx="2">
            <a:schemeClr val="accent6"/>
          </a:lnRef>
          <a:fillRef idx="1">
            <a:schemeClr val="lt1"/>
          </a:fillRef>
          <a:effectRef idx="0">
            <a:schemeClr val="accent6"/>
          </a:effectRef>
          <a:fontRef idx="minor">
            <a:schemeClr val="dk1"/>
          </a:fontRef>
        </p:style>
        <p:txBody>
          <a:bodyPr>
            <a:normAutofit/>
          </a:bodyPr>
          <a:lstStyle/>
          <a:p>
            <a:r>
              <a:rPr lang="tr-TR" sz="2400" dirty="0">
                <a:effectLst>
                  <a:outerShdw blurRad="38100" dist="38100" dir="2700000" algn="tl">
                    <a:srgbClr val="000000">
                      <a:alpha val="43137"/>
                    </a:srgbClr>
                  </a:outerShdw>
                </a:effectLst>
              </a:rPr>
              <a:t>Sorgulamayın,Nasihat Etmeyin!</a:t>
            </a:r>
          </a:p>
        </p:txBody>
      </p:sp>
      <p:sp>
        <p:nvSpPr>
          <p:cNvPr id="5" name="4 Dikdörtgen"/>
          <p:cNvSpPr/>
          <p:nvPr/>
        </p:nvSpPr>
        <p:spPr>
          <a:xfrm>
            <a:off x="1403648" y="1556792"/>
            <a:ext cx="7560840" cy="224676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buClr>
                <a:schemeClr val="tx1"/>
              </a:buClr>
              <a:buFont typeface="Wingdings" pitchFamily="2" charset="2"/>
              <a:buChar char="§"/>
            </a:pPr>
            <a:r>
              <a:rPr lang="tr-TR" sz="2000" u="sng" dirty="0"/>
              <a:t>Çocuk:</a:t>
            </a:r>
            <a:r>
              <a:rPr lang="tr-TR" sz="2000" dirty="0"/>
              <a:t> Biri benim kalemimi çalmış!</a:t>
            </a:r>
          </a:p>
          <a:p>
            <a:pPr>
              <a:buClr>
                <a:schemeClr val="tx1"/>
              </a:buClr>
              <a:buFont typeface="Wingdings" pitchFamily="2" charset="2"/>
              <a:buChar char="§"/>
            </a:pPr>
            <a:r>
              <a:rPr lang="tr-TR" sz="2000" u="sng" dirty="0"/>
              <a:t>Ebeveyn:</a:t>
            </a:r>
            <a:r>
              <a:rPr lang="tr-TR" sz="2000" dirty="0"/>
              <a:t> Kaybetmediğinden emin misin?</a:t>
            </a:r>
          </a:p>
          <a:p>
            <a:pPr>
              <a:buClr>
                <a:schemeClr val="tx1"/>
              </a:buClr>
              <a:buFont typeface="Wingdings" pitchFamily="2" charset="2"/>
              <a:buChar char="§"/>
            </a:pPr>
            <a:r>
              <a:rPr lang="tr-TR" sz="2000" u="sng" dirty="0"/>
              <a:t>Çocuk:</a:t>
            </a:r>
            <a:r>
              <a:rPr lang="tr-TR" sz="2000" dirty="0"/>
              <a:t> Kaybetmedim,tuvalete giderken masamdaydı.</a:t>
            </a:r>
          </a:p>
          <a:p>
            <a:pPr>
              <a:buClr>
                <a:schemeClr val="tx1"/>
              </a:buClr>
              <a:buFont typeface="Wingdings" pitchFamily="2" charset="2"/>
              <a:buChar char="§"/>
            </a:pPr>
            <a:r>
              <a:rPr lang="tr-TR" sz="2000" u="sng" dirty="0"/>
              <a:t>Ebeveyn:</a:t>
            </a:r>
            <a:r>
              <a:rPr lang="tr-TR" sz="2000" dirty="0"/>
              <a:t>Eh işte! Eşyalarını darmadağın ortada bırakırsan böyle olur.Defalarca söyledim sana önemli eşyalarını masanın altına kaldır diye. Benim sözümü hiç dinlemezsin ki!</a:t>
            </a:r>
          </a:p>
          <a:p>
            <a:pPr>
              <a:buClr>
                <a:srgbClr val="7030A0"/>
              </a:buClr>
            </a:pPr>
            <a:endParaRPr lang="tr-TR" sz="2000" dirty="0"/>
          </a:p>
        </p:txBody>
      </p:sp>
      <p:sp>
        <p:nvSpPr>
          <p:cNvPr id="6" name="5 Metin kutusu"/>
          <p:cNvSpPr txBox="1"/>
          <p:nvPr/>
        </p:nvSpPr>
        <p:spPr>
          <a:xfrm>
            <a:off x="395536" y="4005064"/>
            <a:ext cx="7776864" cy="255454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buClr>
                <a:schemeClr val="tx2"/>
              </a:buClr>
              <a:buFont typeface="Wingdings" pitchFamily="2" charset="2"/>
              <a:buChar char="v"/>
            </a:pPr>
            <a:r>
              <a:rPr lang="tr-TR" sz="2000" u="sng" dirty="0"/>
              <a:t>Çocuk:</a:t>
            </a:r>
            <a:r>
              <a:rPr lang="tr-TR" sz="2000" dirty="0"/>
              <a:t> Biri benim kalemimi çalmış!                                   </a:t>
            </a:r>
          </a:p>
          <a:p>
            <a:pPr>
              <a:buClr>
                <a:schemeClr val="tx2"/>
              </a:buClr>
              <a:buFont typeface="Wingdings" pitchFamily="2" charset="2"/>
              <a:buChar char="v"/>
            </a:pPr>
            <a:r>
              <a:rPr lang="tr-TR" sz="2000" u="sng" dirty="0"/>
              <a:t>Ebeveyn:</a:t>
            </a:r>
            <a:r>
              <a:rPr lang="tr-TR" sz="2000" dirty="0"/>
              <a:t> </a:t>
            </a:r>
            <a:r>
              <a:rPr lang="tr-TR" sz="2000" dirty="0" err="1"/>
              <a:t>Aaaaa</a:t>
            </a:r>
            <a:r>
              <a:rPr lang="tr-TR" sz="2000" dirty="0"/>
              <a:t>? </a:t>
            </a:r>
            <a:endParaRPr lang="tr-TR" sz="2000" dirty="0">
              <a:solidFill>
                <a:schemeClr val="accent4"/>
              </a:solidFill>
            </a:endParaRPr>
          </a:p>
          <a:p>
            <a:pPr>
              <a:buClr>
                <a:schemeClr val="tx2"/>
              </a:buClr>
              <a:buFont typeface="Wingdings" pitchFamily="2" charset="2"/>
              <a:buChar char="v"/>
            </a:pPr>
            <a:r>
              <a:rPr lang="tr-TR" sz="2000" u="sng" dirty="0"/>
              <a:t>Çocuk:</a:t>
            </a:r>
            <a:r>
              <a:rPr lang="tr-TR" sz="2000" dirty="0"/>
              <a:t> Evet. Teneffüse çıkarken masamın üstündeydi halbuki.</a:t>
            </a:r>
          </a:p>
          <a:p>
            <a:pPr>
              <a:buClr>
                <a:schemeClr val="tx2"/>
              </a:buClr>
              <a:buFont typeface="Wingdings" pitchFamily="2" charset="2"/>
              <a:buChar char="v"/>
            </a:pPr>
            <a:r>
              <a:rPr lang="tr-TR" sz="2000" u="sng" dirty="0"/>
              <a:t>Ebeveyn: </a:t>
            </a:r>
            <a:r>
              <a:rPr lang="tr-TR" sz="2000" dirty="0" err="1"/>
              <a:t>Hmm</a:t>
            </a:r>
            <a:r>
              <a:rPr lang="tr-TR" sz="2000" dirty="0"/>
              <a:t>… Peki bir daha böyle bir şey yaşamaman için ne </a:t>
            </a:r>
            <a:r>
              <a:rPr lang="tr-TR" sz="2000" dirty="0" err="1"/>
              <a:t>yepebilirsin</a:t>
            </a:r>
            <a:r>
              <a:rPr lang="tr-TR" sz="2000" dirty="0"/>
              <a:t>,birlikte düşünelim mi?</a:t>
            </a:r>
          </a:p>
          <a:p>
            <a:pPr>
              <a:buClr>
                <a:schemeClr val="tx2"/>
              </a:buClr>
              <a:buFont typeface="Wingdings" pitchFamily="2" charset="2"/>
              <a:buChar char="v"/>
            </a:pPr>
            <a:r>
              <a:rPr lang="tr-TR" sz="2000" u="sng" dirty="0"/>
              <a:t>Çocuk:</a:t>
            </a:r>
            <a:r>
              <a:rPr lang="tr-TR" sz="2000" dirty="0"/>
              <a:t>Bundan sonra ne yapacağımı biliyorum;sınıftan çıkarken kalemimi sıranın altına saklayacağım.</a:t>
            </a:r>
          </a:p>
          <a:p>
            <a:pPr>
              <a:buClr>
                <a:schemeClr val="tx2"/>
              </a:buClr>
              <a:buFont typeface="Wingdings" pitchFamily="2" charset="2"/>
              <a:buChar char="v"/>
            </a:pPr>
            <a:r>
              <a:rPr lang="tr-TR" sz="2000" u="sng" dirty="0"/>
              <a:t>Ebeveyn:</a:t>
            </a:r>
            <a:r>
              <a:rPr lang="tr-TR" sz="2000" dirty="0"/>
              <a:t> Harika bir çözüm! İşe yarayacağından eminim.</a:t>
            </a:r>
            <a:endParaRPr lang="tr-TR" sz="2000" u="sng" dirty="0"/>
          </a:p>
        </p:txBody>
      </p:sp>
      <p:sp>
        <p:nvSpPr>
          <p:cNvPr id="7" name="6 Çarpma"/>
          <p:cNvSpPr/>
          <p:nvPr/>
        </p:nvSpPr>
        <p:spPr>
          <a:xfrm>
            <a:off x="7308304" y="1412776"/>
            <a:ext cx="914400" cy="914400"/>
          </a:xfrm>
          <a:prstGeom prst="mathMultiply">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dirty="0">
              <a:solidFill>
                <a:schemeClr val="accent3">
                  <a:lumMod val="50000"/>
                </a:schemeClr>
              </a:solidFill>
            </a:endParaRPr>
          </a:p>
        </p:txBody>
      </p:sp>
      <p:sp>
        <p:nvSpPr>
          <p:cNvPr id="10" name="9 Metin kutusu"/>
          <p:cNvSpPr txBox="1"/>
          <p:nvPr/>
        </p:nvSpPr>
        <p:spPr>
          <a:xfrm>
            <a:off x="7164288" y="3861048"/>
            <a:ext cx="288032" cy="1200329"/>
          </a:xfrm>
          <a:prstGeom prst="rect">
            <a:avLst/>
          </a:prstGeom>
          <a:noFill/>
        </p:spPr>
        <p:txBody>
          <a:bodyPr wrap="square" rtlCol="0">
            <a:spAutoFit/>
          </a:bodyPr>
          <a:lstStyle/>
          <a:p>
            <a:r>
              <a:rPr lang="tr-TR" sz="7200" dirty="0">
                <a:solidFill>
                  <a:schemeClr val="accent4"/>
                </a:solidFill>
              </a:rPr>
              <a:t>✔</a:t>
            </a:r>
            <a:endParaRPr lang="tr-TR" sz="7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60120" y="764704"/>
            <a:ext cx="8183880" cy="1051560"/>
          </a:xfrm>
        </p:spPr>
        <p:txBody>
          <a:bodyPr/>
          <a:lstStyle/>
          <a:p>
            <a:r>
              <a:rPr lang="tr-TR" dirty="0"/>
              <a:t>İLETİŞİM NEDİR?</a:t>
            </a:r>
          </a:p>
        </p:txBody>
      </p:sp>
      <p:sp>
        <p:nvSpPr>
          <p:cNvPr id="3" name="2 İçerik Yer Tutucusu"/>
          <p:cNvSpPr>
            <a:spLocks noGrp="1"/>
          </p:cNvSpPr>
          <p:nvPr>
            <p:ph idx="1"/>
          </p:nvPr>
        </p:nvSpPr>
        <p:spPr>
          <a:xfrm>
            <a:off x="611560" y="2420888"/>
            <a:ext cx="8183880" cy="2898648"/>
          </a:xfrm>
        </p:spPr>
        <p:txBody>
          <a:bodyPr/>
          <a:lstStyle/>
          <a:p>
            <a:r>
              <a:rPr lang="tr-TR" dirty="0">
                <a:solidFill>
                  <a:schemeClr val="accent3">
                    <a:lumMod val="50000"/>
                  </a:schemeClr>
                </a:solidFill>
              </a:rPr>
              <a:t>Kişilerarasında duygu,düşünce,bilgi,haberin akla gelebilecek her türlü biçim ya da yolla kişiden kişiye karşılıklı olarak aktarılmasıdır.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851920" y="404664"/>
            <a:ext cx="4752528" cy="821784"/>
          </a:xfrm>
          <a:gradFill flip="none" rotWithShape="1">
            <a:gsLst>
              <a:gs pos="0">
                <a:schemeClr val="accent3">
                  <a:lumMod val="40000"/>
                  <a:lumOff val="60000"/>
                  <a:tint val="66000"/>
                  <a:satMod val="160000"/>
                </a:schemeClr>
              </a:gs>
              <a:gs pos="50000">
                <a:schemeClr val="accent3">
                  <a:lumMod val="40000"/>
                  <a:lumOff val="60000"/>
                  <a:tint val="44500"/>
                  <a:satMod val="160000"/>
                </a:schemeClr>
              </a:gs>
              <a:gs pos="100000">
                <a:schemeClr val="accent3">
                  <a:lumMod val="40000"/>
                  <a:lumOff val="60000"/>
                  <a:tint val="23500"/>
                  <a:satMod val="160000"/>
                </a:schemeClr>
              </a:gs>
            </a:gsLst>
            <a:lin ang="5400000" scaled="1"/>
            <a:tileRect/>
          </a:gradFill>
          <a:ln/>
        </p:spPr>
        <p:style>
          <a:lnRef idx="2">
            <a:schemeClr val="dk1"/>
          </a:lnRef>
          <a:fillRef idx="1">
            <a:schemeClr val="lt1"/>
          </a:fillRef>
          <a:effectRef idx="0">
            <a:schemeClr val="dk1"/>
          </a:effectRef>
          <a:fontRef idx="minor">
            <a:schemeClr val="dk1"/>
          </a:fontRef>
        </p:style>
        <p:txBody>
          <a:bodyPr>
            <a:noAutofit/>
          </a:bodyPr>
          <a:lstStyle/>
          <a:p>
            <a:pPr algn="r"/>
            <a:r>
              <a:rPr lang="tr-TR" sz="2400" dirty="0"/>
              <a:t>Duygularını İnkar Etmek Yerine </a:t>
            </a:r>
            <a:br>
              <a:rPr lang="tr-TR" sz="2400" dirty="0"/>
            </a:br>
            <a:r>
              <a:rPr lang="tr-TR" sz="2400" dirty="0"/>
              <a:t>Duygularını Adlandırın!</a:t>
            </a:r>
          </a:p>
        </p:txBody>
      </p:sp>
      <p:sp>
        <p:nvSpPr>
          <p:cNvPr id="3" name="2 İçerik Yer Tutucusu"/>
          <p:cNvSpPr>
            <a:spLocks noGrp="1"/>
          </p:cNvSpPr>
          <p:nvPr>
            <p:ph idx="1"/>
          </p:nvPr>
        </p:nvSpPr>
        <p:spPr>
          <a:xfrm>
            <a:off x="1043608" y="1340768"/>
            <a:ext cx="7823840" cy="2736304"/>
          </a:xfrm>
        </p:spPr>
        <p:style>
          <a:lnRef idx="1">
            <a:schemeClr val="accent5"/>
          </a:lnRef>
          <a:fillRef idx="2">
            <a:schemeClr val="accent5"/>
          </a:fillRef>
          <a:effectRef idx="1">
            <a:schemeClr val="accent5"/>
          </a:effectRef>
          <a:fontRef idx="minor">
            <a:schemeClr val="dk1"/>
          </a:fontRef>
        </p:style>
        <p:txBody>
          <a:bodyPr>
            <a:noAutofit/>
          </a:bodyPr>
          <a:lstStyle/>
          <a:p>
            <a:pPr>
              <a:buClrTx/>
            </a:pPr>
            <a:r>
              <a:rPr lang="tr-TR" u="sng" dirty="0"/>
              <a:t>Çocuk:</a:t>
            </a:r>
            <a:r>
              <a:rPr lang="tr-TR" dirty="0"/>
              <a:t> Balığım </a:t>
            </a:r>
            <a:r>
              <a:rPr lang="tr-TR" dirty="0" err="1"/>
              <a:t>öldüüü</a:t>
            </a:r>
            <a:r>
              <a:rPr lang="tr-TR" dirty="0"/>
              <a:t>!</a:t>
            </a:r>
          </a:p>
          <a:p>
            <a:pPr>
              <a:buClrTx/>
            </a:pPr>
            <a:r>
              <a:rPr lang="tr-TR" u="sng" dirty="0"/>
              <a:t>Ebeveyn:</a:t>
            </a:r>
            <a:r>
              <a:rPr lang="tr-TR" dirty="0"/>
              <a:t> Bu kadar üzülme,ağlama canım.Altı üstü bir kaplumbağa!</a:t>
            </a:r>
          </a:p>
          <a:p>
            <a:pPr>
              <a:buClrTx/>
            </a:pPr>
            <a:r>
              <a:rPr lang="tr-TR" u="sng" dirty="0"/>
              <a:t>Çocuk:</a:t>
            </a:r>
            <a:r>
              <a:rPr lang="tr-TR" dirty="0"/>
              <a:t>Ama çok seviyordum </a:t>
            </a:r>
            <a:r>
              <a:rPr lang="tr-TR" dirty="0" err="1"/>
              <a:t>onuuu</a:t>
            </a:r>
            <a:r>
              <a:rPr lang="tr-TR" dirty="0"/>
              <a:t>…</a:t>
            </a:r>
          </a:p>
          <a:p>
            <a:pPr>
              <a:buClrTx/>
            </a:pPr>
            <a:r>
              <a:rPr lang="tr-TR" u="sng" dirty="0"/>
              <a:t>Ebeveyn:</a:t>
            </a:r>
            <a:r>
              <a:rPr lang="tr-TR" dirty="0"/>
              <a:t>Sus artık,tamam. Başka bir balık daha alırız.</a:t>
            </a:r>
          </a:p>
          <a:p>
            <a:pPr>
              <a:buClrTx/>
            </a:pPr>
            <a:r>
              <a:rPr lang="tr-TR" u="sng" dirty="0"/>
              <a:t>Çocuk:</a:t>
            </a:r>
            <a:r>
              <a:rPr lang="tr-TR" dirty="0"/>
              <a:t>Ben başka bir balık istemiyorum,kendi balığımı istiyorum!</a:t>
            </a:r>
          </a:p>
          <a:p>
            <a:pPr>
              <a:buClrTx/>
            </a:pPr>
            <a:r>
              <a:rPr lang="tr-TR" u="sng" dirty="0"/>
              <a:t>Ebeveyn:</a:t>
            </a:r>
            <a:r>
              <a:rPr lang="tr-TR" dirty="0"/>
              <a:t> İyice saçmalamaya başladın ama!</a:t>
            </a:r>
          </a:p>
          <a:p>
            <a:pPr>
              <a:buClrTx/>
              <a:buNone/>
            </a:pPr>
            <a:endParaRPr lang="tr-TR" dirty="0"/>
          </a:p>
          <a:p>
            <a:pPr>
              <a:buClr>
                <a:srgbClr val="7030A0"/>
              </a:buClr>
            </a:pPr>
            <a:endParaRPr lang="tr-TR" u="sng" dirty="0"/>
          </a:p>
        </p:txBody>
      </p:sp>
      <p:sp>
        <p:nvSpPr>
          <p:cNvPr id="5" name="4 Metin kutusu"/>
          <p:cNvSpPr txBox="1"/>
          <p:nvPr/>
        </p:nvSpPr>
        <p:spPr>
          <a:xfrm>
            <a:off x="179512" y="4293096"/>
            <a:ext cx="8208912" cy="224676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buFont typeface="Wingdings" pitchFamily="2" charset="2"/>
              <a:buChar char="v"/>
            </a:pPr>
            <a:r>
              <a:rPr lang="tr-TR" sz="2000" dirty="0"/>
              <a:t>Çocuk: Balığım </a:t>
            </a:r>
            <a:r>
              <a:rPr lang="tr-TR" sz="2000" dirty="0" err="1"/>
              <a:t>öldüüü</a:t>
            </a:r>
            <a:r>
              <a:rPr lang="tr-TR" sz="2000" dirty="0"/>
              <a:t>!</a:t>
            </a:r>
          </a:p>
          <a:p>
            <a:pPr>
              <a:buFont typeface="Wingdings" pitchFamily="2" charset="2"/>
              <a:buChar char="v"/>
            </a:pPr>
            <a:r>
              <a:rPr lang="tr-TR" sz="2000" u="sng" dirty="0"/>
              <a:t>Ebeveyn:</a:t>
            </a:r>
            <a:r>
              <a:rPr lang="tr-TR" sz="2000" dirty="0" err="1"/>
              <a:t>Aaaa</a:t>
            </a:r>
            <a:r>
              <a:rPr lang="tr-TR" sz="2000" dirty="0"/>
              <a:t>,gerçekten mi?</a:t>
            </a:r>
          </a:p>
          <a:p>
            <a:pPr>
              <a:buFont typeface="Wingdings" pitchFamily="2" charset="2"/>
              <a:buChar char="v"/>
            </a:pPr>
            <a:r>
              <a:rPr lang="tr-TR" sz="2000" u="sng" dirty="0"/>
              <a:t>Çocuk:</a:t>
            </a:r>
            <a:r>
              <a:rPr lang="tr-TR" sz="2000" dirty="0"/>
              <a:t> O benim arkadaşımdı…</a:t>
            </a:r>
          </a:p>
          <a:p>
            <a:pPr>
              <a:buFont typeface="Wingdings" pitchFamily="2" charset="2"/>
              <a:buChar char="v"/>
            </a:pPr>
            <a:r>
              <a:rPr lang="tr-TR" sz="2000" u="sng" dirty="0"/>
              <a:t>Ebeveyn: </a:t>
            </a:r>
            <a:r>
              <a:rPr lang="tr-TR" sz="2000" dirty="0"/>
              <a:t>İnsan arkadaşını kaybedince çok üzülür.</a:t>
            </a:r>
          </a:p>
          <a:p>
            <a:pPr>
              <a:buFont typeface="Wingdings" pitchFamily="2" charset="2"/>
              <a:buChar char="v"/>
            </a:pPr>
            <a:r>
              <a:rPr lang="tr-TR" sz="2000" u="sng" dirty="0"/>
              <a:t>Çocuk:</a:t>
            </a:r>
            <a:r>
              <a:rPr lang="tr-TR" sz="2000" dirty="0"/>
              <a:t> Ben her gün mamasını veriyordum onun…</a:t>
            </a:r>
          </a:p>
          <a:p>
            <a:pPr>
              <a:buFont typeface="Wingdings" pitchFamily="2" charset="2"/>
              <a:buChar char="v"/>
            </a:pPr>
            <a:r>
              <a:rPr lang="tr-TR" sz="2000" u="sng" dirty="0"/>
              <a:t>Ebeveyn: </a:t>
            </a:r>
            <a:r>
              <a:rPr lang="tr-TR" sz="2000" dirty="0"/>
              <a:t>Sen o balığı çok seviyordun.</a:t>
            </a:r>
            <a:endParaRPr lang="tr-TR" sz="2000" u="sng" dirty="0"/>
          </a:p>
          <a:p>
            <a:endParaRPr lang="tr-TR" sz="2000" dirty="0"/>
          </a:p>
        </p:txBody>
      </p:sp>
      <p:sp>
        <p:nvSpPr>
          <p:cNvPr id="6" name="5 Çarpma"/>
          <p:cNvSpPr/>
          <p:nvPr/>
        </p:nvSpPr>
        <p:spPr>
          <a:xfrm>
            <a:off x="7884368" y="2348880"/>
            <a:ext cx="914400" cy="914400"/>
          </a:xfrm>
          <a:prstGeom prst="mathMultiply">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dirty="0">
              <a:solidFill>
                <a:srgbClr val="FF0000"/>
              </a:solidFill>
            </a:endParaRPr>
          </a:p>
        </p:txBody>
      </p:sp>
      <p:sp>
        <p:nvSpPr>
          <p:cNvPr id="9" name="8 Metin kutusu"/>
          <p:cNvSpPr txBox="1"/>
          <p:nvPr/>
        </p:nvSpPr>
        <p:spPr>
          <a:xfrm>
            <a:off x="6732240" y="4293096"/>
            <a:ext cx="288032" cy="1200329"/>
          </a:xfrm>
          <a:prstGeom prst="rect">
            <a:avLst/>
          </a:prstGeom>
          <a:noFill/>
        </p:spPr>
        <p:txBody>
          <a:bodyPr wrap="square" rtlCol="0">
            <a:spAutoFit/>
          </a:bodyPr>
          <a:lstStyle/>
          <a:p>
            <a:r>
              <a:rPr lang="tr-TR" sz="7200" dirty="0">
                <a:solidFill>
                  <a:schemeClr val="accent4"/>
                </a:solidFill>
              </a:rPr>
              <a:t>✔</a:t>
            </a:r>
            <a:endParaRPr lang="tr-TR" sz="7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55776" y="548680"/>
            <a:ext cx="6167656" cy="1008112"/>
          </a:xfrm>
          <a:gradFill flip="none" rotWithShape="1">
            <a:gsLst>
              <a:gs pos="0">
                <a:schemeClr val="accent3">
                  <a:lumMod val="40000"/>
                  <a:lumOff val="60000"/>
                  <a:tint val="66000"/>
                  <a:satMod val="160000"/>
                </a:schemeClr>
              </a:gs>
              <a:gs pos="50000">
                <a:schemeClr val="accent3">
                  <a:lumMod val="40000"/>
                  <a:lumOff val="60000"/>
                  <a:tint val="44500"/>
                  <a:satMod val="160000"/>
                </a:schemeClr>
              </a:gs>
              <a:gs pos="100000">
                <a:schemeClr val="accent3">
                  <a:lumMod val="40000"/>
                  <a:lumOff val="60000"/>
                  <a:tint val="23500"/>
                  <a:satMod val="160000"/>
                </a:schemeClr>
              </a:gs>
            </a:gsLst>
            <a:lin ang="5400000" scaled="1"/>
            <a:tileRect/>
          </a:gradFill>
        </p:spPr>
        <p:style>
          <a:lnRef idx="2">
            <a:schemeClr val="accent5"/>
          </a:lnRef>
          <a:fillRef idx="1">
            <a:schemeClr val="lt1"/>
          </a:fillRef>
          <a:effectRef idx="0">
            <a:schemeClr val="accent5"/>
          </a:effectRef>
          <a:fontRef idx="minor">
            <a:schemeClr val="dk1"/>
          </a:fontRef>
        </p:style>
        <p:txBody>
          <a:bodyPr>
            <a:normAutofit/>
          </a:bodyPr>
          <a:lstStyle/>
          <a:p>
            <a:r>
              <a:rPr lang="tr-TR" sz="2800" dirty="0">
                <a:effectLst>
                  <a:outerShdw blurRad="38100" dist="38100" dir="2700000" algn="tl">
                    <a:srgbClr val="000000">
                      <a:alpha val="43137"/>
                    </a:srgbClr>
                  </a:outerShdw>
                </a:effectLst>
              </a:rPr>
              <a:t>Onun Duygu ve Düşüncelerine Katılmak Yerine Onun Duygularını Kabullenin</a:t>
            </a:r>
          </a:p>
        </p:txBody>
      </p:sp>
      <p:sp>
        <p:nvSpPr>
          <p:cNvPr id="3" name="2 İçerik Yer Tutucusu"/>
          <p:cNvSpPr>
            <a:spLocks noGrp="1"/>
          </p:cNvSpPr>
          <p:nvPr>
            <p:ph idx="1"/>
          </p:nvPr>
        </p:nvSpPr>
        <p:spPr>
          <a:xfrm>
            <a:off x="2195736" y="2276872"/>
            <a:ext cx="6696744" cy="3816424"/>
          </a:xfrm>
        </p:spPr>
        <p:txBody>
          <a:bodyPr>
            <a:normAutofit/>
          </a:bodyPr>
          <a:lstStyle/>
          <a:p>
            <a:pPr algn="r">
              <a:buClr>
                <a:schemeClr val="accent5">
                  <a:lumMod val="75000"/>
                </a:schemeClr>
              </a:buClr>
            </a:pPr>
            <a:r>
              <a:rPr lang="tr-TR" sz="2800" dirty="0">
                <a:solidFill>
                  <a:schemeClr val="accent3">
                    <a:lumMod val="50000"/>
                  </a:schemeClr>
                </a:solidFill>
              </a:rPr>
              <a:t>Çocukların birilerinin duygularına katılıp katılmadığını bilmeye ihtiyaçları yoktur. </a:t>
            </a:r>
          </a:p>
          <a:p>
            <a:pPr algn="r">
              <a:buClr>
                <a:schemeClr val="accent5">
                  <a:lumMod val="75000"/>
                </a:schemeClr>
              </a:buClr>
              <a:buNone/>
            </a:pPr>
            <a:endParaRPr lang="tr-TR" sz="2800" dirty="0">
              <a:solidFill>
                <a:schemeClr val="accent3">
                  <a:lumMod val="50000"/>
                </a:schemeClr>
              </a:solidFill>
            </a:endParaRPr>
          </a:p>
          <a:p>
            <a:pPr algn="r">
              <a:buClr>
                <a:schemeClr val="accent5">
                  <a:lumMod val="75000"/>
                </a:schemeClr>
              </a:buClr>
              <a:buNone/>
            </a:pPr>
            <a:r>
              <a:rPr lang="tr-TR" sz="2800" dirty="0">
                <a:solidFill>
                  <a:schemeClr val="accent3">
                    <a:lumMod val="50000"/>
                  </a:schemeClr>
                </a:solidFill>
              </a:rPr>
              <a:t>  Onların, kendi duygularının anlaşılmasına ve kabullenilmesine ihtiyaçları vardır.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332656"/>
            <a:ext cx="7560840" cy="1368152"/>
          </a:xfrm>
        </p:spPr>
        <p:style>
          <a:lnRef idx="1">
            <a:schemeClr val="accent5"/>
          </a:lnRef>
          <a:fillRef idx="2">
            <a:schemeClr val="accent5"/>
          </a:fillRef>
          <a:effectRef idx="1">
            <a:schemeClr val="accent5"/>
          </a:effectRef>
          <a:fontRef idx="minor">
            <a:schemeClr val="dk1"/>
          </a:fontRef>
        </p:style>
        <p:txBody>
          <a:bodyPr>
            <a:normAutofit/>
          </a:bodyPr>
          <a:lstStyle/>
          <a:p>
            <a:pPr>
              <a:buClrTx/>
            </a:pPr>
            <a:r>
              <a:rPr lang="tr-TR" u="sng" dirty="0"/>
              <a:t>Çocuk:</a:t>
            </a:r>
            <a:r>
              <a:rPr lang="tr-TR" dirty="0"/>
              <a:t> Öğretmen koro kurmaktan vazgeçti! Hain adam!</a:t>
            </a:r>
          </a:p>
          <a:p>
            <a:pPr>
              <a:buClrTx/>
            </a:pPr>
            <a:r>
              <a:rPr lang="tr-TR" u="sng" dirty="0"/>
              <a:t>Ebeveyn: </a:t>
            </a:r>
            <a:r>
              <a:rPr lang="tr-TR" dirty="0"/>
              <a:t>O kadar seçme yaptıktan sonra mı? Çok haklısın, saçma bir karar olmuş!</a:t>
            </a:r>
          </a:p>
          <a:p>
            <a:pPr>
              <a:buClr>
                <a:srgbClr val="7030A0"/>
              </a:buClr>
            </a:pPr>
            <a:endParaRPr lang="tr-TR" u="sng" dirty="0"/>
          </a:p>
        </p:txBody>
      </p:sp>
      <p:sp>
        <p:nvSpPr>
          <p:cNvPr id="4" name="3 Metin kutusu"/>
          <p:cNvSpPr txBox="1"/>
          <p:nvPr/>
        </p:nvSpPr>
        <p:spPr>
          <a:xfrm>
            <a:off x="179512" y="2420888"/>
            <a:ext cx="8136905" cy="409342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buFont typeface="Wingdings" pitchFamily="2" charset="2"/>
              <a:buChar char="v"/>
            </a:pPr>
            <a:r>
              <a:rPr lang="tr-TR" sz="2000" u="sng" dirty="0"/>
              <a:t>Çocuk:</a:t>
            </a:r>
            <a:r>
              <a:rPr lang="tr-TR" sz="2000" dirty="0"/>
              <a:t> Öğretmen koro kurmaktan vazgeçti! Hain adam!</a:t>
            </a:r>
          </a:p>
          <a:p>
            <a:pPr>
              <a:buFont typeface="Wingdings" pitchFamily="2" charset="2"/>
              <a:buChar char="v"/>
            </a:pPr>
            <a:r>
              <a:rPr lang="tr-TR" sz="2000" u="sng" dirty="0"/>
              <a:t>Ebeveyn:</a:t>
            </a:r>
            <a:r>
              <a:rPr lang="tr-TR" sz="2000" dirty="0"/>
              <a:t> </a:t>
            </a:r>
            <a:r>
              <a:rPr lang="tr-TR" sz="2000" dirty="0" err="1"/>
              <a:t>Yaa</a:t>
            </a:r>
            <a:r>
              <a:rPr lang="tr-TR" sz="2000" dirty="0"/>
              <a:t>.. Buna öfkelenmiş olmalısın çünkü heyecanla çalışmaların başlamasını bekliyordun.</a:t>
            </a:r>
          </a:p>
          <a:p>
            <a:pPr>
              <a:buFont typeface="Wingdings" pitchFamily="2" charset="2"/>
              <a:buChar char="v"/>
            </a:pPr>
            <a:r>
              <a:rPr lang="tr-TR" sz="2000" u="sng" dirty="0"/>
              <a:t>Çocuk: </a:t>
            </a:r>
            <a:r>
              <a:rPr lang="tr-TR" sz="2000" dirty="0"/>
              <a:t>Evet. Sırf bazıları seçmelerden sonra koroya katılmaktan vazgeçti diye iptal etti…</a:t>
            </a:r>
          </a:p>
          <a:p>
            <a:pPr>
              <a:buFont typeface="Wingdings" pitchFamily="2" charset="2"/>
              <a:buChar char="v"/>
            </a:pPr>
            <a:r>
              <a:rPr lang="tr-TR" sz="2000" u="sng" dirty="0"/>
              <a:t>Ebeveyn:</a:t>
            </a:r>
            <a:r>
              <a:rPr lang="tr-TR" sz="2000" dirty="0"/>
              <a:t> </a:t>
            </a:r>
            <a:r>
              <a:rPr lang="tr-TR" sz="2000" dirty="0" err="1"/>
              <a:t>Hmmm</a:t>
            </a:r>
            <a:r>
              <a:rPr lang="tr-TR" sz="2000" dirty="0"/>
              <a:t>…(Çocuğun duygusunu yaşamasına sessiz kalarak müsaade eder.) </a:t>
            </a:r>
          </a:p>
          <a:p>
            <a:pPr>
              <a:buFont typeface="Wingdings" pitchFamily="2" charset="2"/>
              <a:buChar char="v"/>
            </a:pPr>
            <a:r>
              <a:rPr lang="tr-TR" sz="2000" u="sng" dirty="0"/>
              <a:t>Çocuk:</a:t>
            </a:r>
            <a:r>
              <a:rPr lang="tr-TR" sz="2000" dirty="0"/>
              <a:t> Çok sinirlenmişti çünkü seçmeleri yaparken çok yorulmuştu ve günlerini almıştı.</a:t>
            </a:r>
          </a:p>
          <a:p>
            <a:pPr>
              <a:buFont typeface="Wingdings" pitchFamily="2" charset="2"/>
              <a:buChar char="v"/>
            </a:pPr>
            <a:r>
              <a:rPr lang="tr-TR" sz="2000" u="sng" dirty="0"/>
              <a:t>Ebeveyn:</a:t>
            </a:r>
            <a:r>
              <a:rPr lang="tr-TR" sz="2000" dirty="0"/>
              <a:t> Anlıyorum,gerçekten zor bir süreç olmalı.</a:t>
            </a:r>
          </a:p>
          <a:p>
            <a:pPr>
              <a:buFont typeface="Wingdings" pitchFamily="2" charset="2"/>
              <a:buChar char="v"/>
            </a:pPr>
            <a:r>
              <a:rPr lang="tr-TR" sz="2000" u="sng" dirty="0"/>
              <a:t>Çocuk:</a:t>
            </a:r>
            <a:r>
              <a:rPr lang="tr-TR" sz="2000" dirty="0"/>
              <a:t> Ama biraz zaman geçtikten sonra yeniden seçme düzenleyebileceğini söylemiş. Bu sefer belki kesin katılacak olanları seçer. </a:t>
            </a:r>
            <a:endParaRPr lang="tr-TR" sz="2000" u="sng" dirty="0"/>
          </a:p>
          <a:p>
            <a:endParaRPr lang="tr-TR" sz="2000" dirty="0"/>
          </a:p>
        </p:txBody>
      </p:sp>
      <p:sp>
        <p:nvSpPr>
          <p:cNvPr id="6" name="5 Çarpma"/>
          <p:cNvSpPr/>
          <p:nvPr/>
        </p:nvSpPr>
        <p:spPr>
          <a:xfrm>
            <a:off x="7884368" y="188640"/>
            <a:ext cx="720080" cy="792088"/>
          </a:xfrm>
          <a:prstGeom prst="mathMultiply">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tr-TR" dirty="0">
              <a:solidFill>
                <a:srgbClr val="FF0000"/>
              </a:solidFill>
            </a:endParaRPr>
          </a:p>
        </p:txBody>
      </p:sp>
      <p:sp>
        <p:nvSpPr>
          <p:cNvPr id="7" name="6 Metin kutusu"/>
          <p:cNvSpPr txBox="1"/>
          <p:nvPr/>
        </p:nvSpPr>
        <p:spPr>
          <a:xfrm>
            <a:off x="7020272" y="4725144"/>
            <a:ext cx="288032" cy="1200329"/>
          </a:xfrm>
          <a:prstGeom prst="rect">
            <a:avLst/>
          </a:prstGeom>
          <a:noFill/>
        </p:spPr>
        <p:txBody>
          <a:bodyPr wrap="square" rtlCol="0">
            <a:spAutoFit/>
          </a:bodyPr>
          <a:lstStyle/>
          <a:p>
            <a:r>
              <a:rPr lang="tr-TR" sz="7200" dirty="0">
                <a:solidFill>
                  <a:schemeClr val="accent4"/>
                </a:solidFill>
              </a:rPr>
              <a:t>✔</a:t>
            </a:r>
            <a:endParaRPr lang="tr-TR" sz="7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411760" y="620688"/>
            <a:ext cx="6383680" cy="1051560"/>
          </a:xfrm>
        </p:spPr>
        <p:txBody>
          <a:bodyPr>
            <a:normAutofit/>
          </a:bodyPr>
          <a:lstStyle/>
          <a:p>
            <a:r>
              <a:rPr lang="tr-TR" sz="5000" b="1" dirty="0">
                <a:solidFill>
                  <a:schemeClr val="accent2">
                    <a:lumMod val="75000"/>
                  </a:schemeClr>
                </a:solidFill>
              </a:rPr>
              <a:t>İŞBİRLİĞİ YAPIN!</a:t>
            </a:r>
          </a:p>
        </p:txBody>
      </p:sp>
      <p:sp>
        <p:nvSpPr>
          <p:cNvPr id="4" name="3 Metin kutusu"/>
          <p:cNvSpPr txBox="1"/>
          <p:nvPr/>
        </p:nvSpPr>
        <p:spPr>
          <a:xfrm>
            <a:off x="2771800" y="2420888"/>
            <a:ext cx="6048672" cy="3539430"/>
          </a:xfrm>
          <a:prstGeom prst="rect">
            <a:avLst/>
          </a:prstGeom>
          <a:noFill/>
        </p:spPr>
        <p:txBody>
          <a:bodyPr wrap="square" rtlCol="0">
            <a:spAutoFit/>
          </a:bodyPr>
          <a:lstStyle/>
          <a:p>
            <a:r>
              <a:rPr lang="tr-TR" sz="2800" dirty="0">
                <a:solidFill>
                  <a:schemeClr val="accent3">
                    <a:lumMod val="50000"/>
                  </a:schemeClr>
                </a:solidFill>
              </a:rPr>
              <a:t>Çocuklar işbirliği yapmaya açıktır fakat bunu yaparken uygun dil,beden dili ve üslup geliştirmekte fayda vardır. </a:t>
            </a:r>
          </a:p>
          <a:p>
            <a:endParaRPr lang="tr-TR" sz="2800" dirty="0"/>
          </a:p>
          <a:p>
            <a:br>
              <a:rPr lang="tr-TR" sz="2800" dirty="0"/>
            </a:br>
            <a:br>
              <a:rPr lang="tr-TR" sz="2800" dirty="0"/>
            </a:br>
            <a:r>
              <a:rPr lang="tr-TR" sz="2800" dirty="0">
                <a:solidFill>
                  <a:schemeClr val="accent2">
                    <a:lumMod val="50000"/>
                  </a:schemeClr>
                </a:solidFill>
              </a:rPr>
              <a:t>İşbirliği yapmamızı engelleyen bazı ifadelerden bahsedelim mi?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712968" cy="6192688"/>
          </a:xfrm>
        </p:spPr>
        <p:style>
          <a:lnRef idx="0">
            <a:scrgbClr r="0" g="0" b="0"/>
          </a:lnRef>
          <a:fillRef idx="1001">
            <a:schemeClr val="lt2"/>
          </a:fillRef>
          <a:effectRef idx="0">
            <a:scrgbClr r="0" g="0" b="0"/>
          </a:effectRef>
          <a:fontRef idx="major"/>
        </p:style>
        <p:txBody>
          <a:bodyPr>
            <a:noAutofit/>
          </a:bodyPr>
          <a:lstStyle/>
          <a:p>
            <a:pPr marL="514350" indent="-514350">
              <a:buClr>
                <a:schemeClr val="accent2">
                  <a:lumMod val="50000"/>
                </a:schemeClr>
              </a:buClr>
              <a:buFont typeface="+mj-lt"/>
              <a:buAutoNum type="arabicParenR"/>
            </a:pPr>
            <a:r>
              <a:rPr lang="tr-TR" sz="1800" b="1" i="1" u="sng" dirty="0">
                <a:solidFill>
                  <a:schemeClr val="accent3">
                    <a:lumMod val="50000"/>
                  </a:schemeClr>
                </a:solidFill>
                <a:effectLst>
                  <a:outerShdw blurRad="38100" dist="38100" dir="2700000" algn="tl">
                    <a:srgbClr val="000000">
                      <a:alpha val="43137"/>
                    </a:srgbClr>
                  </a:outerShdw>
                </a:effectLst>
              </a:rPr>
              <a:t>Sorumlu tutma ve Suçlama:</a:t>
            </a:r>
            <a:br>
              <a:rPr lang="tr-TR" sz="1800" i="1" u="sng" dirty="0">
                <a:solidFill>
                  <a:schemeClr val="accent3">
                    <a:lumMod val="50000"/>
                  </a:schemeClr>
                </a:solidFill>
                <a:effectLst>
                  <a:outerShdw blurRad="38100" dist="38100" dir="2700000" algn="tl">
                    <a:srgbClr val="000000">
                      <a:alpha val="43137"/>
                    </a:srgbClr>
                  </a:outerShdw>
                </a:effectLst>
              </a:rPr>
            </a:br>
            <a:br>
              <a:rPr lang="tr-TR" sz="1800" i="1" dirty="0">
                <a:solidFill>
                  <a:schemeClr val="accent2"/>
                </a:solidFill>
              </a:rPr>
            </a:br>
            <a:r>
              <a:rPr lang="tr-TR" sz="1800" dirty="0">
                <a:solidFill>
                  <a:schemeClr val="tx2">
                    <a:lumMod val="75000"/>
                  </a:schemeClr>
                </a:solidFill>
              </a:rPr>
              <a:t>“Daha yeni sildiğim yerlere yine kirli ayağınla basmışsın.Hep bunu yapıyorsun, daha kaç kere sana biraz beklemeni söylemem gerekiyor? Laftan anlamıyor musun sen?”</a:t>
            </a:r>
            <a:br>
              <a:rPr lang="tr-TR" sz="1800" dirty="0"/>
            </a:br>
            <a:endParaRPr lang="tr-TR" sz="1800" dirty="0"/>
          </a:p>
          <a:p>
            <a:pPr marL="514350" indent="-514350">
              <a:buClr>
                <a:schemeClr val="accent2">
                  <a:lumMod val="50000"/>
                </a:schemeClr>
              </a:buClr>
              <a:buFont typeface="+mj-lt"/>
              <a:buAutoNum type="arabicParenR"/>
            </a:pPr>
            <a:r>
              <a:rPr lang="tr-TR" sz="1800" b="1" i="1" u="sng" dirty="0">
                <a:solidFill>
                  <a:schemeClr val="accent3">
                    <a:lumMod val="50000"/>
                  </a:schemeClr>
                </a:solidFill>
                <a:effectLst>
                  <a:outerShdw blurRad="38100" dist="38100" dir="2700000" algn="tl">
                    <a:srgbClr val="000000">
                      <a:alpha val="43137"/>
                    </a:srgbClr>
                  </a:outerShdw>
                </a:effectLst>
              </a:rPr>
              <a:t>İsim Takma:</a:t>
            </a:r>
            <a:br>
              <a:rPr lang="tr-TR" sz="1800" b="1" i="1" u="sng" dirty="0">
                <a:solidFill>
                  <a:schemeClr val="accent3">
                    <a:lumMod val="50000"/>
                  </a:schemeClr>
                </a:solidFill>
                <a:effectLst>
                  <a:outerShdw blurRad="38100" dist="38100" dir="2700000" algn="tl">
                    <a:srgbClr val="000000">
                      <a:alpha val="43137"/>
                    </a:srgbClr>
                  </a:outerShdw>
                </a:effectLst>
              </a:rPr>
            </a:br>
            <a:br>
              <a:rPr lang="tr-TR" sz="1800" i="1" dirty="0">
                <a:solidFill>
                  <a:schemeClr val="accent2"/>
                </a:solidFill>
              </a:rPr>
            </a:br>
            <a:r>
              <a:rPr lang="tr-TR" sz="1800" dirty="0">
                <a:solidFill>
                  <a:schemeClr val="tx2">
                    <a:lumMod val="75000"/>
                  </a:schemeClr>
                </a:solidFill>
              </a:rPr>
              <a:t>“Şu yemek yeme şekline bakar mısın? İğrençsin!”</a:t>
            </a:r>
            <a:br>
              <a:rPr lang="tr-TR" sz="1800" dirty="0"/>
            </a:br>
            <a:endParaRPr lang="tr-TR" sz="1800" dirty="0"/>
          </a:p>
          <a:p>
            <a:pPr marL="514350" indent="-514350">
              <a:buClr>
                <a:schemeClr val="accent2">
                  <a:lumMod val="50000"/>
                </a:schemeClr>
              </a:buClr>
              <a:buFont typeface="+mj-lt"/>
              <a:buAutoNum type="arabicParenR"/>
            </a:pPr>
            <a:r>
              <a:rPr lang="tr-TR" sz="1800" b="1" i="1" u="sng" dirty="0">
                <a:solidFill>
                  <a:schemeClr val="accent3">
                    <a:lumMod val="50000"/>
                  </a:schemeClr>
                </a:solidFill>
                <a:effectLst>
                  <a:outerShdw blurRad="38100" dist="38100" dir="2700000" algn="tl">
                    <a:srgbClr val="000000">
                      <a:alpha val="43137"/>
                    </a:srgbClr>
                  </a:outerShdw>
                </a:effectLst>
              </a:rPr>
              <a:t>Tehdit Etme:</a:t>
            </a:r>
            <a:br>
              <a:rPr lang="tr-TR" sz="1800" i="1" u="sng" dirty="0">
                <a:solidFill>
                  <a:schemeClr val="accent3">
                    <a:lumMod val="50000"/>
                  </a:schemeClr>
                </a:solidFill>
                <a:effectLst>
                  <a:outerShdw blurRad="38100" dist="38100" dir="2700000" algn="tl">
                    <a:srgbClr val="000000">
                      <a:alpha val="43137"/>
                    </a:srgbClr>
                  </a:outerShdw>
                </a:effectLst>
              </a:rPr>
            </a:br>
            <a:br>
              <a:rPr lang="tr-TR" sz="1800" i="1" dirty="0">
                <a:solidFill>
                  <a:schemeClr val="accent2"/>
                </a:solidFill>
              </a:rPr>
            </a:br>
            <a:r>
              <a:rPr lang="tr-TR" sz="1800" dirty="0">
                <a:solidFill>
                  <a:schemeClr val="tx2">
                    <a:lumMod val="75000"/>
                  </a:schemeClr>
                </a:solidFill>
              </a:rPr>
              <a:t>“Şu oyuncaklarını ve odanı toplamazsan birazdan hepsini gözlerinin önünde aşağı atacağım!” </a:t>
            </a:r>
            <a:br>
              <a:rPr lang="tr-TR" sz="1800" dirty="0"/>
            </a:br>
            <a:endParaRPr lang="tr-TR" sz="1800" dirty="0"/>
          </a:p>
          <a:p>
            <a:pPr marL="514350" indent="-514350">
              <a:buClr>
                <a:schemeClr val="accent2">
                  <a:lumMod val="50000"/>
                </a:schemeClr>
              </a:buClr>
              <a:buFont typeface="+mj-lt"/>
              <a:buAutoNum type="arabicParenR"/>
            </a:pPr>
            <a:r>
              <a:rPr lang="tr-TR" sz="1800" b="1" i="1" u="sng" dirty="0">
                <a:solidFill>
                  <a:schemeClr val="accent3">
                    <a:lumMod val="50000"/>
                  </a:schemeClr>
                </a:solidFill>
                <a:effectLst>
                  <a:outerShdw blurRad="38100" dist="38100" dir="2700000" algn="tl">
                    <a:srgbClr val="000000">
                      <a:alpha val="43137"/>
                    </a:srgbClr>
                  </a:outerShdw>
                </a:effectLst>
              </a:rPr>
              <a:t>Komutlar:</a:t>
            </a:r>
            <a:br>
              <a:rPr lang="tr-TR" sz="1800" b="1" i="1" u="sng" dirty="0">
                <a:solidFill>
                  <a:schemeClr val="accent3">
                    <a:lumMod val="50000"/>
                  </a:schemeClr>
                </a:solidFill>
                <a:effectLst>
                  <a:outerShdw blurRad="38100" dist="38100" dir="2700000" algn="tl">
                    <a:srgbClr val="000000">
                      <a:alpha val="43137"/>
                    </a:srgbClr>
                  </a:outerShdw>
                </a:effectLst>
              </a:rPr>
            </a:br>
            <a:br>
              <a:rPr lang="tr-TR" sz="1800" i="1" dirty="0">
                <a:solidFill>
                  <a:schemeClr val="accent2"/>
                </a:solidFill>
              </a:rPr>
            </a:br>
            <a:r>
              <a:rPr lang="tr-TR" sz="1800" dirty="0">
                <a:solidFill>
                  <a:schemeClr val="tx2">
                    <a:lumMod val="75000"/>
                  </a:schemeClr>
                </a:solidFill>
              </a:rPr>
              <a:t>“Hemen ödevlerinin başına git! Hala oturuyor musun sen?!”</a:t>
            </a:r>
            <a:r>
              <a:rPr lang="tr-TR" sz="1800" dirty="0"/>
              <a:t> </a:t>
            </a:r>
            <a:endParaRPr lang="tr-TR" sz="1800" i="1" dirty="0">
              <a:solidFill>
                <a:schemeClr val="accent2"/>
              </a:solidFill>
            </a:endParaRPr>
          </a:p>
          <a:p>
            <a:pPr marL="514350" indent="-514350">
              <a:buClr>
                <a:schemeClr val="accent2">
                  <a:lumMod val="50000"/>
                </a:schemeClr>
              </a:buClr>
              <a:buNone/>
            </a:pPr>
            <a:r>
              <a:rPr lang="tr-TR" sz="1800" i="1" dirty="0">
                <a:solidFill>
                  <a:schemeClr val="accent2"/>
                </a:solidFill>
              </a:rPr>
              <a:t>      </a:t>
            </a:r>
            <a:br>
              <a:rPr lang="tr-TR" sz="1800" i="1" dirty="0">
                <a:solidFill>
                  <a:schemeClr val="accent2"/>
                </a:solidFill>
              </a:rPr>
            </a:br>
            <a:endParaRPr lang="tr-TR" sz="1800" i="1" dirty="0">
              <a:solidFill>
                <a:schemeClr val="accent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80720"/>
          </a:xfrm>
        </p:spPr>
        <p:style>
          <a:lnRef idx="0">
            <a:scrgbClr r="0" g="0" b="0"/>
          </a:lnRef>
          <a:fillRef idx="1001">
            <a:schemeClr val="lt2"/>
          </a:fillRef>
          <a:effectRef idx="0">
            <a:scrgbClr r="0" g="0" b="0"/>
          </a:effectRef>
          <a:fontRef idx="major"/>
        </p:style>
        <p:txBody>
          <a:bodyPr>
            <a:normAutofit/>
          </a:bodyPr>
          <a:lstStyle/>
          <a:p>
            <a:pPr marL="514350" indent="-514350">
              <a:buClr>
                <a:schemeClr val="accent2">
                  <a:lumMod val="50000"/>
                </a:schemeClr>
              </a:buClr>
              <a:buFont typeface="+mj-lt"/>
              <a:buAutoNum type="arabicParenR" startAt="5"/>
            </a:pPr>
            <a:r>
              <a:rPr lang="tr-TR" sz="2000" b="1" i="1" u="sng" dirty="0">
                <a:solidFill>
                  <a:schemeClr val="accent3">
                    <a:lumMod val="50000"/>
                  </a:schemeClr>
                </a:solidFill>
                <a:effectLst>
                  <a:outerShdw blurRad="38100" dist="38100" dir="2700000" algn="tl">
                    <a:srgbClr val="000000">
                      <a:alpha val="43137"/>
                    </a:srgbClr>
                  </a:outerShdw>
                </a:effectLst>
                <a:latin typeface="+mj-lt"/>
              </a:rPr>
              <a:t>Nutuk Çekme ve Ahlak Dersi Verme:</a:t>
            </a:r>
            <a:br>
              <a:rPr lang="tr-TR" sz="2000" i="1" u="sng" dirty="0">
                <a:solidFill>
                  <a:schemeClr val="accent3">
                    <a:lumMod val="50000"/>
                  </a:schemeClr>
                </a:solidFill>
                <a:effectLst>
                  <a:outerShdw blurRad="38100" dist="38100" dir="2700000" algn="tl">
                    <a:srgbClr val="000000">
                      <a:alpha val="43137"/>
                    </a:srgbClr>
                  </a:outerShdw>
                </a:effectLst>
                <a:latin typeface="+mj-lt"/>
              </a:rPr>
            </a:br>
            <a:br>
              <a:rPr lang="tr-TR" sz="2000" dirty="0"/>
            </a:br>
            <a:r>
              <a:rPr lang="tr-TR" sz="2000" dirty="0">
                <a:solidFill>
                  <a:schemeClr val="bg2">
                    <a:lumMod val="10000"/>
                  </a:schemeClr>
                </a:solidFill>
                <a:latin typeface="+mj-lt"/>
              </a:rPr>
              <a:t>“Şu kitabı elimden çekip </a:t>
            </a:r>
            <a:r>
              <a:rPr lang="tr-TR" sz="2000" dirty="0" err="1">
                <a:solidFill>
                  <a:schemeClr val="bg2">
                    <a:lumMod val="10000"/>
                  </a:schemeClr>
                </a:solidFill>
                <a:latin typeface="+mj-lt"/>
              </a:rPr>
              <a:t>almaın</a:t>
            </a:r>
            <a:r>
              <a:rPr lang="tr-TR" sz="2000" dirty="0">
                <a:solidFill>
                  <a:schemeClr val="bg2">
                    <a:lumMod val="10000"/>
                  </a:schemeClr>
                </a:solidFill>
                <a:latin typeface="+mj-lt"/>
              </a:rPr>
              <a:t> güzel bir hareket olduğunu mu düşünüyorsun? Eğer benim ya da bir başkasının sana nazik davranmasını istiyorsan önce sen nazik biri olmayı öğrenmelisin. Birinin senin elinden zorla kitabı çekip almasını ister misin? Sana yapılmasını istemediğin bir şeyi sakın başkasına yapma!”</a:t>
            </a:r>
            <a:br>
              <a:rPr lang="tr-TR" sz="2000" dirty="0"/>
            </a:br>
            <a:endParaRPr lang="tr-TR" sz="2000" dirty="0"/>
          </a:p>
          <a:p>
            <a:pPr marL="514350" indent="-514350">
              <a:buClr>
                <a:schemeClr val="accent2">
                  <a:lumMod val="50000"/>
                </a:schemeClr>
              </a:buClr>
              <a:buFont typeface="+mj-lt"/>
              <a:buAutoNum type="arabicParenR" startAt="5"/>
            </a:pPr>
            <a:r>
              <a:rPr lang="tr-TR" sz="2000" b="1" i="1" u="sng" dirty="0">
                <a:solidFill>
                  <a:schemeClr val="accent3">
                    <a:lumMod val="50000"/>
                  </a:schemeClr>
                </a:solidFill>
                <a:effectLst>
                  <a:outerShdw blurRad="38100" dist="38100" dir="2700000" algn="tl">
                    <a:srgbClr val="000000">
                      <a:alpha val="43137"/>
                    </a:srgbClr>
                  </a:outerShdw>
                </a:effectLst>
              </a:rPr>
              <a:t>Uyarılar: </a:t>
            </a:r>
            <a:br>
              <a:rPr lang="tr-TR" sz="2000" i="1" u="sng" dirty="0">
                <a:solidFill>
                  <a:schemeClr val="accent3">
                    <a:lumMod val="50000"/>
                  </a:schemeClr>
                </a:solidFill>
                <a:effectLst>
                  <a:outerShdw blurRad="38100" dist="38100" dir="2700000" algn="tl">
                    <a:srgbClr val="000000">
                      <a:alpha val="43137"/>
                    </a:srgbClr>
                  </a:outerShdw>
                </a:effectLst>
              </a:rPr>
            </a:br>
            <a:br>
              <a:rPr lang="tr-TR" sz="2000" i="1" dirty="0">
                <a:solidFill>
                  <a:schemeClr val="accent2"/>
                </a:solidFill>
              </a:rPr>
            </a:br>
            <a:r>
              <a:rPr lang="tr-TR" sz="2000" i="1" dirty="0">
                <a:solidFill>
                  <a:schemeClr val="bg2">
                    <a:lumMod val="10000"/>
                  </a:schemeClr>
                </a:solidFill>
              </a:rPr>
              <a:t>“</a:t>
            </a:r>
            <a:r>
              <a:rPr lang="tr-TR" sz="2000" dirty="0">
                <a:solidFill>
                  <a:schemeClr val="bg2">
                    <a:lumMod val="10000"/>
                  </a:schemeClr>
                </a:solidFill>
              </a:rPr>
              <a:t>Dikkat et, araba çarpacak!”</a:t>
            </a:r>
            <a:br>
              <a:rPr lang="tr-TR" sz="2000" dirty="0">
                <a:solidFill>
                  <a:schemeClr val="bg2">
                    <a:lumMod val="10000"/>
                  </a:schemeClr>
                </a:solidFill>
              </a:rPr>
            </a:br>
            <a:r>
              <a:rPr lang="tr-TR" sz="2000" dirty="0">
                <a:solidFill>
                  <a:schemeClr val="bg2">
                    <a:lumMod val="10000"/>
                  </a:schemeClr>
                </a:solidFill>
              </a:rPr>
              <a:t>“Kazağını giy, hasta olacaksın!”</a:t>
            </a:r>
            <a:br>
              <a:rPr lang="tr-TR" sz="2000" dirty="0"/>
            </a:br>
            <a:endParaRPr lang="tr-TR" sz="2000" dirty="0"/>
          </a:p>
          <a:p>
            <a:pPr marL="514350" indent="-514350">
              <a:buClr>
                <a:schemeClr val="accent2">
                  <a:lumMod val="50000"/>
                </a:schemeClr>
              </a:buClr>
              <a:buFont typeface="+mj-lt"/>
              <a:buAutoNum type="arabicParenR" startAt="5"/>
            </a:pPr>
            <a:r>
              <a:rPr lang="tr-TR" sz="2000" b="1" i="1" u="sng" dirty="0">
                <a:solidFill>
                  <a:schemeClr val="accent3">
                    <a:lumMod val="50000"/>
                  </a:schemeClr>
                </a:solidFill>
                <a:effectLst>
                  <a:outerShdw blurRad="38100" dist="38100" dir="2700000" algn="tl">
                    <a:srgbClr val="000000">
                      <a:alpha val="43137"/>
                    </a:srgbClr>
                  </a:outerShdw>
                </a:effectLst>
              </a:rPr>
              <a:t>Acı Çektiğini İfade Eden Söylemler:</a:t>
            </a:r>
            <a:br>
              <a:rPr lang="tr-TR" sz="2000" i="1" u="sng" dirty="0">
                <a:solidFill>
                  <a:schemeClr val="accent3">
                    <a:lumMod val="50000"/>
                  </a:schemeClr>
                </a:solidFill>
                <a:effectLst>
                  <a:outerShdw blurRad="38100" dist="38100" dir="2700000" algn="tl">
                    <a:srgbClr val="000000">
                      <a:alpha val="43137"/>
                    </a:srgbClr>
                  </a:outerShdw>
                </a:effectLst>
              </a:rPr>
            </a:br>
            <a:br>
              <a:rPr lang="tr-TR" sz="2000" i="1" dirty="0">
                <a:solidFill>
                  <a:schemeClr val="accent2"/>
                </a:solidFill>
              </a:rPr>
            </a:br>
            <a:r>
              <a:rPr lang="tr-TR" sz="2000" dirty="0">
                <a:solidFill>
                  <a:schemeClr val="bg2">
                    <a:lumMod val="10000"/>
                  </a:schemeClr>
                </a:solidFill>
              </a:rPr>
              <a:t>“Neden benim sözümü dinlemiyorsunuz? Beni hasta etmeye mi çalışıyorsunuz? Sizin yüzünüzden bakın saçımdaki beyazlara ne hale geldiler!”</a:t>
            </a:r>
            <a:endParaRPr lang="tr-TR" sz="2000" i="1" dirty="0">
              <a:solidFill>
                <a:schemeClr val="bg2">
                  <a:lumMod val="10000"/>
                </a:schemeClr>
              </a:solidFill>
            </a:endParaRPr>
          </a:p>
          <a:p>
            <a:pPr marL="514350" indent="-514350">
              <a:buClr>
                <a:schemeClr val="accent2">
                  <a:lumMod val="50000"/>
                </a:schemeClr>
              </a:buClr>
              <a:buFont typeface="+mj-lt"/>
              <a:buAutoNum type="arabicParenR" startAt="5"/>
            </a:pPr>
            <a:endParaRPr lang="tr-TR" sz="2000" i="1" dirty="0">
              <a:solidFill>
                <a:schemeClr val="accent2"/>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548680"/>
            <a:ext cx="8183880" cy="5058888"/>
          </a:xfrm>
        </p:spPr>
        <p:txBody>
          <a:bodyPr>
            <a:noAutofit/>
          </a:bodyPr>
          <a:lstStyle/>
          <a:p>
            <a:pPr marL="514350" indent="-514350" algn="r">
              <a:buClr>
                <a:schemeClr val="accent2">
                  <a:lumMod val="50000"/>
                </a:schemeClr>
              </a:buClr>
              <a:buFont typeface="+mj-lt"/>
              <a:buAutoNum type="arabicParenR" startAt="8"/>
            </a:pPr>
            <a:r>
              <a:rPr lang="tr-TR" sz="2400" b="1" i="1" u="sng" dirty="0">
                <a:solidFill>
                  <a:schemeClr val="accent3">
                    <a:lumMod val="50000"/>
                  </a:schemeClr>
                </a:solidFill>
                <a:effectLst>
                  <a:outerShdw blurRad="38100" dist="38100" dir="2700000" algn="tl">
                    <a:srgbClr val="000000">
                      <a:alpha val="43137"/>
                    </a:srgbClr>
                  </a:outerShdw>
                </a:effectLst>
                <a:latin typeface="+mj-lt"/>
              </a:rPr>
              <a:t>Karşılaştırma:</a:t>
            </a:r>
            <a:br>
              <a:rPr lang="tr-TR" sz="2400" b="1" i="1" u="sng" dirty="0">
                <a:solidFill>
                  <a:schemeClr val="accent3">
                    <a:lumMod val="50000"/>
                  </a:schemeClr>
                </a:solidFill>
                <a:effectLst>
                  <a:outerShdw blurRad="38100" dist="38100" dir="2700000" algn="tl">
                    <a:srgbClr val="000000">
                      <a:alpha val="43137"/>
                    </a:srgbClr>
                  </a:outerShdw>
                </a:effectLst>
                <a:latin typeface="+mj-lt"/>
              </a:rPr>
            </a:br>
            <a:r>
              <a:rPr lang="tr-TR" sz="2400" dirty="0">
                <a:solidFill>
                  <a:schemeClr val="bg2">
                    <a:lumMod val="10000"/>
                  </a:schemeClr>
                </a:solidFill>
                <a:latin typeface="+mj-lt"/>
              </a:rPr>
              <a:t>“Kardeşin hiç sözümü ikiletmeden ödevlerini bitiriyor görüyor musun? Sen neden öyle değilsin?”</a:t>
            </a:r>
            <a:br>
              <a:rPr lang="tr-TR" sz="2400" i="1" dirty="0">
                <a:latin typeface="+mj-lt"/>
              </a:rPr>
            </a:br>
            <a:endParaRPr lang="tr-TR" sz="2400" i="1" dirty="0">
              <a:solidFill>
                <a:schemeClr val="accent2"/>
              </a:solidFill>
              <a:latin typeface="+mj-lt"/>
            </a:endParaRPr>
          </a:p>
          <a:p>
            <a:pPr marL="514350" indent="-514350" algn="r">
              <a:buClr>
                <a:schemeClr val="accent2">
                  <a:lumMod val="50000"/>
                </a:schemeClr>
              </a:buClr>
              <a:buFont typeface="+mj-lt"/>
              <a:buAutoNum type="arabicParenR" startAt="8"/>
            </a:pPr>
            <a:r>
              <a:rPr lang="tr-TR" sz="2400" i="1" dirty="0">
                <a:latin typeface="+mj-lt"/>
              </a:rPr>
              <a:t> </a:t>
            </a:r>
            <a:r>
              <a:rPr lang="tr-TR" sz="2400" b="1" i="1" u="sng" dirty="0">
                <a:solidFill>
                  <a:schemeClr val="accent3">
                    <a:lumMod val="50000"/>
                  </a:schemeClr>
                </a:solidFill>
                <a:effectLst>
                  <a:outerShdw blurRad="38100" dist="38100" dir="2700000" algn="tl">
                    <a:srgbClr val="000000">
                      <a:alpha val="43137"/>
                    </a:srgbClr>
                  </a:outerShdw>
                </a:effectLst>
                <a:latin typeface="+mj-lt"/>
              </a:rPr>
              <a:t>İğneleme:</a:t>
            </a:r>
            <a:br>
              <a:rPr lang="tr-TR" sz="2400" b="1" i="1" u="sng" dirty="0">
                <a:solidFill>
                  <a:schemeClr val="accent3">
                    <a:lumMod val="50000"/>
                  </a:schemeClr>
                </a:solidFill>
                <a:effectLst>
                  <a:outerShdw blurRad="38100" dist="38100" dir="2700000" algn="tl">
                    <a:srgbClr val="000000">
                      <a:alpha val="43137"/>
                    </a:srgbClr>
                  </a:outerShdw>
                </a:effectLst>
                <a:latin typeface="+mj-lt"/>
              </a:rPr>
            </a:br>
            <a:r>
              <a:rPr lang="tr-TR" sz="2400" dirty="0">
                <a:solidFill>
                  <a:schemeClr val="bg2">
                    <a:lumMod val="10000"/>
                  </a:schemeClr>
                </a:solidFill>
                <a:latin typeface="+mj-lt"/>
              </a:rPr>
              <a:t>“Bunu mu giyiyorsun? Ayağına bot, üstüne kısa kollu. Ne mantıklı bir tercih! Eminim bugün çok iltifat alacaksın!” </a:t>
            </a:r>
            <a:br>
              <a:rPr lang="tr-TR" sz="2400" dirty="0">
                <a:solidFill>
                  <a:schemeClr val="bg2">
                    <a:lumMod val="10000"/>
                  </a:schemeClr>
                </a:solidFill>
                <a:latin typeface="+mj-lt"/>
              </a:rPr>
            </a:br>
            <a:endParaRPr lang="tr-TR" sz="2400" dirty="0">
              <a:solidFill>
                <a:schemeClr val="bg2">
                  <a:lumMod val="10000"/>
                </a:schemeClr>
              </a:solidFill>
              <a:latin typeface="+mj-lt"/>
            </a:endParaRPr>
          </a:p>
          <a:p>
            <a:pPr marL="514350" indent="-514350" algn="r">
              <a:buClr>
                <a:schemeClr val="accent2">
                  <a:lumMod val="50000"/>
                </a:schemeClr>
              </a:buClr>
              <a:buFont typeface="+mj-lt"/>
              <a:buAutoNum type="arabicParenR" startAt="8"/>
            </a:pPr>
            <a:r>
              <a:rPr lang="tr-TR" sz="2400" b="1" i="1" u="sng" dirty="0">
                <a:solidFill>
                  <a:schemeClr val="accent3">
                    <a:lumMod val="50000"/>
                  </a:schemeClr>
                </a:solidFill>
                <a:effectLst>
                  <a:outerShdw blurRad="38100" dist="38100" dir="2700000" algn="tl">
                    <a:srgbClr val="000000">
                      <a:alpha val="43137"/>
                    </a:srgbClr>
                  </a:outerShdw>
                </a:effectLst>
                <a:latin typeface="+mj-lt"/>
              </a:rPr>
              <a:t>Kehanet: </a:t>
            </a:r>
            <a:br>
              <a:rPr lang="tr-TR" sz="2400" b="1" i="1" u="sng" dirty="0">
                <a:solidFill>
                  <a:schemeClr val="accent3">
                    <a:lumMod val="50000"/>
                  </a:schemeClr>
                </a:solidFill>
                <a:effectLst>
                  <a:outerShdw blurRad="38100" dist="38100" dir="2700000" algn="tl">
                    <a:srgbClr val="000000">
                      <a:alpha val="43137"/>
                    </a:srgbClr>
                  </a:outerShdw>
                </a:effectLst>
                <a:latin typeface="+mj-lt"/>
              </a:rPr>
            </a:br>
            <a:r>
              <a:rPr lang="tr-TR" sz="2400" dirty="0">
                <a:solidFill>
                  <a:schemeClr val="bg2">
                    <a:lumMod val="10000"/>
                  </a:schemeClr>
                </a:solidFill>
                <a:latin typeface="+mj-lt"/>
              </a:rPr>
              <a:t>“Eşyalarını insanlarla paylaşmadığın için kimse seninle arkadaşlık yapmak istemeyecek ve yalnız kalacaksın!”</a:t>
            </a:r>
            <a:endParaRPr lang="tr-TR" sz="2400" i="1" dirty="0">
              <a:solidFill>
                <a:schemeClr val="bg2">
                  <a:lumMod val="10000"/>
                </a:schemeClr>
              </a:solidFill>
              <a:latin typeface="+mj-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183880" cy="648072"/>
          </a:xfrm>
        </p:spPr>
        <p:txBody>
          <a:bodyPr>
            <a:normAutofit/>
          </a:bodyPr>
          <a:lstStyle/>
          <a:p>
            <a:r>
              <a:rPr lang="tr-TR" sz="3600" b="1" dirty="0">
                <a:solidFill>
                  <a:schemeClr val="accent4"/>
                </a:solidFill>
                <a:effectLst>
                  <a:outerShdw blurRad="38100" dist="38100" dir="2700000" algn="tl">
                    <a:srgbClr val="000000">
                      <a:alpha val="43137"/>
                    </a:srgbClr>
                  </a:outerShdw>
                </a:effectLst>
              </a:rPr>
              <a:t>SAĞLIKLI İŞBİRLİĞİ YAPMAK</a:t>
            </a:r>
          </a:p>
        </p:txBody>
      </p:sp>
      <p:sp>
        <p:nvSpPr>
          <p:cNvPr id="3" name="2 İçerik Yer Tutucusu"/>
          <p:cNvSpPr>
            <a:spLocks noGrp="1"/>
          </p:cNvSpPr>
          <p:nvPr>
            <p:ph idx="1"/>
          </p:nvPr>
        </p:nvSpPr>
        <p:spPr>
          <a:xfrm>
            <a:off x="467544" y="1340768"/>
            <a:ext cx="8183880" cy="4475984"/>
          </a:xfrm>
        </p:spPr>
        <p:txBody>
          <a:bodyPr/>
          <a:lstStyle/>
          <a:p>
            <a:pPr marL="571500" indent="-571500" algn="r">
              <a:buClr>
                <a:schemeClr val="accent4">
                  <a:lumMod val="75000"/>
                </a:schemeClr>
              </a:buClr>
              <a:buFont typeface="+mj-lt"/>
              <a:buAutoNum type="arabicParenR"/>
            </a:pPr>
            <a:r>
              <a:rPr lang="tr-TR" sz="2000" b="1" i="1" u="sng" dirty="0">
                <a:solidFill>
                  <a:schemeClr val="accent4">
                    <a:lumMod val="75000"/>
                  </a:schemeClr>
                </a:solidFill>
              </a:rPr>
              <a:t>TANIMLAYIN:</a:t>
            </a:r>
            <a:r>
              <a:rPr lang="tr-TR" sz="2000" i="1" u="sng" dirty="0">
                <a:solidFill>
                  <a:schemeClr val="accent4">
                    <a:lumMod val="75000"/>
                  </a:schemeClr>
                </a:solidFill>
              </a:rPr>
              <a:t> </a:t>
            </a:r>
            <a:r>
              <a:rPr lang="tr-TR" i="1" dirty="0"/>
              <a:t>Gördüklerinizi ve sorunu tanımlayın. Birinin sorunu size tanımlaması bile soruna yoğunlaşmanızı kolaylaştırır. </a:t>
            </a:r>
          </a:p>
          <a:p>
            <a:pPr marL="571500" indent="-571500">
              <a:buClr>
                <a:schemeClr val="accent4">
                  <a:lumMod val="75000"/>
                </a:schemeClr>
              </a:buClr>
              <a:buNone/>
            </a:pPr>
            <a:br>
              <a:rPr lang="tr-TR" i="1" dirty="0"/>
            </a:br>
            <a:endParaRPr lang="tr-TR" i="1" dirty="0"/>
          </a:p>
        </p:txBody>
      </p:sp>
      <p:sp>
        <p:nvSpPr>
          <p:cNvPr id="9" name="8 Metin kutusu"/>
          <p:cNvSpPr txBox="1"/>
          <p:nvPr/>
        </p:nvSpPr>
        <p:spPr>
          <a:xfrm>
            <a:off x="2627784" y="2276872"/>
            <a:ext cx="6408712" cy="1631216"/>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0" scaled="1"/>
            <a:tileRect/>
          </a:gradFill>
        </p:spPr>
        <p:txBody>
          <a:bodyPr wrap="square" rtlCol="0">
            <a:spAutoFit/>
          </a:bodyPr>
          <a:lstStyle/>
          <a:p>
            <a:pPr marL="571500" indent="-571500">
              <a:buClr>
                <a:schemeClr val="accent4">
                  <a:lumMod val="75000"/>
                </a:schemeClr>
              </a:buClr>
              <a:buNone/>
            </a:pPr>
            <a:r>
              <a:rPr lang="tr-TR" sz="2000" b="1" dirty="0">
                <a:solidFill>
                  <a:srgbClr val="FF0000"/>
                </a:solidFill>
              </a:rPr>
              <a:t>X</a:t>
            </a:r>
            <a:r>
              <a:rPr lang="tr-TR" sz="2000" dirty="0"/>
              <a:t> </a:t>
            </a:r>
            <a:r>
              <a:rPr lang="tr-TR" sz="2000" u="sng" dirty="0"/>
              <a:t>Ebeveyn: </a:t>
            </a:r>
            <a:r>
              <a:rPr lang="tr-TR" sz="2000" dirty="0"/>
              <a:t>Çok sorumsuzsun! Her defasında musluğu açık unutuyorsun.Evi su mu bassın istiyorsun?</a:t>
            </a:r>
          </a:p>
          <a:p>
            <a:pPr marL="571500" indent="-571500">
              <a:buClr>
                <a:schemeClr val="accent4">
                  <a:lumMod val="75000"/>
                </a:schemeClr>
              </a:buClr>
              <a:buNone/>
            </a:pPr>
            <a:endParaRPr lang="tr-TR" sz="2000" i="1" dirty="0"/>
          </a:p>
          <a:p>
            <a:pPr marL="571500" indent="-571500">
              <a:buClr>
                <a:schemeClr val="accent4">
                  <a:lumMod val="75000"/>
                </a:schemeClr>
              </a:buClr>
              <a:buNone/>
            </a:pPr>
            <a:r>
              <a:rPr lang="tr-TR" sz="2000" b="1" i="1" dirty="0">
                <a:solidFill>
                  <a:schemeClr val="accent4">
                    <a:lumMod val="75000"/>
                  </a:schemeClr>
                </a:solidFill>
              </a:rPr>
              <a:t>√  </a:t>
            </a:r>
            <a:r>
              <a:rPr lang="tr-TR" sz="2000" u="sng" dirty="0"/>
              <a:t>Ebeveyn: </a:t>
            </a:r>
            <a:r>
              <a:rPr lang="tr-TR" sz="2000" dirty="0" err="1"/>
              <a:t>Oğluumm</a:t>
            </a:r>
            <a:r>
              <a:rPr lang="tr-TR" sz="2000" dirty="0"/>
              <a:t>! Küvetteki musluktan akan su taşmak üzere!</a:t>
            </a:r>
          </a:p>
        </p:txBody>
      </p:sp>
      <p:sp>
        <p:nvSpPr>
          <p:cNvPr id="11" name="10 Metin kutusu"/>
          <p:cNvSpPr txBox="1"/>
          <p:nvPr/>
        </p:nvSpPr>
        <p:spPr>
          <a:xfrm>
            <a:off x="1475656" y="4509120"/>
            <a:ext cx="6048672" cy="1631216"/>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path path="circle">
              <a:fillToRect l="100000" t="100000"/>
            </a:path>
            <a:tileRect r="-100000" b="-100000"/>
          </a:gradFill>
        </p:spPr>
        <p:txBody>
          <a:bodyPr wrap="square" rtlCol="0">
            <a:spAutoFit/>
          </a:bodyPr>
          <a:lstStyle/>
          <a:p>
            <a:pPr marL="571500" indent="-571500">
              <a:buClr>
                <a:schemeClr val="accent4">
                  <a:lumMod val="75000"/>
                </a:schemeClr>
              </a:buClr>
              <a:buNone/>
            </a:pPr>
            <a:r>
              <a:rPr lang="tr-TR" sz="2000" b="1" dirty="0">
                <a:solidFill>
                  <a:srgbClr val="FF0000"/>
                </a:solidFill>
              </a:rPr>
              <a:t>X</a:t>
            </a:r>
            <a:r>
              <a:rPr lang="tr-TR" sz="2000" dirty="0"/>
              <a:t> </a:t>
            </a:r>
            <a:r>
              <a:rPr lang="tr-TR" sz="2000" u="sng" dirty="0"/>
              <a:t>Ebeveyn: </a:t>
            </a:r>
            <a:r>
              <a:rPr lang="tr-TR" sz="2000" dirty="0"/>
              <a:t>Odadan çıktıktan sonra ışığı kapatmanı daha kaç kere söyleyeceğim?</a:t>
            </a:r>
            <a:br>
              <a:rPr lang="tr-TR" sz="2000" dirty="0"/>
            </a:br>
            <a:endParaRPr lang="tr-TR" sz="2000" dirty="0"/>
          </a:p>
          <a:p>
            <a:pPr marL="571500" indent="-571500">
              <a:buClr>
                <a:schemeClr val="accent4">
                  <a:lumMod val="75000"/>
                </a:schemeClr>
              </a:buClr>
              <a:buNone/>
            </a:pPr>
            <a:r>
              <a:rPr lang="tr-TR" sz="2000" b="1" i="1" dirty="0">
                <a:solidFill>
                  <a:schemeClr val="accent4">
                    <a:lumMod val="75000"/>
                  </a:schemeClr>
                </a:solidFill>
              </a:rPr>
              <a:t>√  </a:t>
            </a:r>
            <a:r>
              <a:rPr lang="tr-TR" sz="2000" u="sng" dirty="0"/>
              <a:t>Ebeveyn:</a:t>
            </a:r>
            <a:r>
              <a:rPr lang="tr-TR" sz="2000" dirty="0"/>
              <a:t> Canım! Odanın ışığı açık.</a:t>
            </a:r>
            <a:endParaRPr lang="tr-TR" sz="2000" i="1" dirty="0">
              <a:solidFill>
                <a:schemeClr val="accent4"/>
              </a:solidFill>
            </a:endParaRPr>
          </a:p>
          <a:p>
            <a:endParaRPr lang="tr-TR"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836712"/>
            <a:ext cx="8183880" cy="4914872"/>
          </a:xfrm>
        </p:spPr>
        <p:txBody>
          <a:bodyPr>
            <a:normAutofit/>
          </a:bodyPr>
          <a:lstStyle/>
          <a:p>
            <a:pPr marL="514350" indent="-514350" algn="r">
              <a:buClr>
                <a:schemeClr val="accent4"/>
              </a:buClr>
              <a:buFont typeface="+mj-lt"/>
              <a:buAutoNum type="arabicParenR" startAt="2"/>
            </a:pPr>
            <a:r>
              <a:rPr lang="tr-TR" sz="2400" b="1" i="1" u="sng" dirty="0">
                <a:solidFill>
                  <a:schemeClr val="accent4">
                    <a:lumMod val="75000"/>
                  </a:schemeClr>
                </a:solidFill>
              </a:rPr>
              <a:t>BİLGİLENDİRİN:</a:t>
            </a:r>
            <a:r>
              <a:rPr lang="tr-TR" sz="2400" b="1" dirty="0">
                <a:solidFill>
                  <a:schemeClr val="accent4"/>
                </a:solidFill>
              </a:rPr>
              <a:t> </a:t>
            </a:r>
            <a:r>
              <a:rPr lang="tr-TR" sz="2400" i="1" dirty="0"/>
              <a:t>Bilgilendirmek suçlamaktan daha kolaydır. Çocuklar bilgilendirildiklerinde yapmaları gerekeni düşünüp bulabilirler.</a:t>
            </a:r>
          </a:p>
          <a:p>
            <a:pPr marL="514350" indent="-514350">
              <a:buClr>
                <a:schemeClr val="accent4"/>
              </a:buClr>
              <a:buNone/>
            </a:pPr>
            <a:r>
              <a:rPr lang="tr-TR" sz="2000" i="1" dirty="0">
                <a:solidFill>
                  <a:schemeClr val="accent4"/>
                </a:solidFill>
              </a:rPr>
              <a:t>      </a:t>
            </a:r>
          </a:p>
          <a:p>
            <a:pPr marL="514350" indent="-514350">
              <a:buClr>
                <a:schemeClr val="accent4"/>
              </a:buClr>
              <a:buNone/>
            </a:pPr>
            <a:endParaRPr lang="tr-TR" sz="2000" i="1" dirty="0">
              <a:solidFill>
                <a:schemeClr val="accent4"/>
              </a:solidFill>
            </a:endParaRPr>
          </a:p>
          <a:p>
            <a:pPr marL="514350" indent="-514350">
              <a:buClr>
                <a:schemeClr val="accent4"/>
              </a:buClr>
              <a:buNone/>
            </a:pPr>
            <a:endParaRPr lang="tr-TR" sz="1800" dirty="0"/>
          </a:p>
          <a:p>
            <a:pPr marL="514350" indent="-514350">
              <a:buClr>
                <a:schemeClr val="accent4"/>
              </a:buClr>
              <a:buNone/>
            </a:pPr>
            <a:endParaRPr lang="tr-TR" sz="1800" dirty="0"/>
          </a:p>
          <a:p>
            <a:pPr marL="514350" indent="-514350">
              <a:buClr>
                <a:schemeClr val="accent4"/>
              </a:buClr>
              <a:buNone/>
            </a:pPr>
            <a:endParaRPr lang="tr-TR" sz="1800" b="1" dirty="0">
              <a:solidFill>
                <a:srgbClr val="FF0000"/>
              </a:solidFill>
            </a:endParaRPr>
          </a:p>
        </p:txBody>
      </p:sp>
      <p:sp>
        <p:nvSpPr>
          <p:cNvPr id="4" name="3 Dikdörtgen"/>
          <p:cNvSpPr/>
          <p:nvPr/>
        </p:nvSpPr>
        <p:spPr>
          <a:xfrm>
            <a:off x="3779912" y="2276872"/>
            <a:ext cx="5040560" cy="1938992"/>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2700000" scaled="1"/>
            <a:tileRect/>
          </a:gradFill>
        </p:spPr>
        <p:txBody>
          <a:bodyPr wrap="square">
            <a:spAutoFit/>
          </a:bodyPr>
          <a:lstStyle/>
          <a:p>
            <a:pPr marL="514350" indent="-514350">
              <a:buClr>
                <a:schemeClr val="accent4"/>
              </a:buClr>
              <a:buNone/>
            </a:pPr>
            <a:r>
              <a:rPr lang="tr-TR" sz="2400" b="1" dirty="0">
                <a:solidFill>
                  <a:srgbClr val="FF0000"/>
                </a:solidFill>
              </a:rPr>
              <a:t>X</a:t>
            </a:r>
            <a:r>
              <a:rPr lang="tr-TR" sz="2400" dirty="0"/>
              <a:t> </a:t>
            </a:r>
            <a:r>
              <a:rPr lang="tr-TR" sz="2400" u="sng" dirty="0"/>
              <a:t>Ebeveyn:</a:t>
            </a:r>
            <a:r>
              <a:rPr lang="tr-TR" sz="2400" dirty="0"/>
              <a:t> Kim sütü dolaptan çıkarıp kullandıktan sonra </a:t>
            </a:r>
            <a:r>
              <a:rPr lang="tr-TR" sz="2400" dirty="0" err="1"/>
              <a:t>dışarda</a:t>
            </a:r>
            <a:r>
              <a:rPr lang="tr-TR" sz="2400" dirty="0"/>
              <a:t> bıraktı? </a:t>
            </a:r>
          </a:p>
          <a:p>
            <a:pPr marL="514350" indent="-514350">
              <a:buClr>
                <a:schemeClr val="accent4"/>
              </a:buClr>
              <a:buNone/>
            </a:pPr>
            <a:endParaRPr lang="tr-TR" sz="2400" dirty="0"/>
          </a:p>
          <a:p>
            <a:pPr marL="514350" indent="-514350">
              <a:buClr>
                <a:schemeClr val="accent4"/>
              </a:buClr>
              <a:buNone/>
            </a:pPr>
            <a:r>
              <a:rPr lang="tr-TR" sz="2400" b="1" i="1" dirty="0">
                <a:solidFill>
                  <a:schemeClr val="accent4">
                    <a:lumMod val="75000"/>
                  </a:schemeClr>
                </a:solidFill>
              </a:rPr>
              <a:t>√  </a:t>
            </a:r>
            <a:r>
              <a:rPr lang="tr-TR" sz="2400" u="sng" dirty="0"/>
              <a:t>Ebeveyn: </a:t>
            </a:r>
            <a:r>
              <a:rPr lang="tr-TR" sz="2400" dirty="0"/>
              <a:t>Çocuklar sütü dolaba koymadığımız zaman bozulur.</a:t>
            </a:r>
          </a:p>
        </p:txBody>
      </p:sp>
      <p:sp>
        <p:nvSpPr>
          <p:cNvPr id="6" name="5 Dikdörtgen"/>
          <p:cNvSpPr/>
          <p:nvPr/>
        </p:nvSpPr>
        <p:spPr>
          <a:xfrm>
            <a:off x="2123728" y="4509120"/>
            <a:ext cx="4572000" cy="1938992"/>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16200000" scaled="1"/>
            <a:tileRect/>
          </a:gradFill>
        </p:spPr>
        <p:txBody>
          <a:bodyPr>
            <a:spAutoFit/>
          </a:bodyPr>
          <a:lstStyle/>
          <a:p>
            <a:pPr marL="514350" indent="-514350">
              <a:buClr>
                <a:schemeClr val="accent4"/>
              </a:buClr>
              <a:buNone/>
            </a:pPr>
            <a:r>
              <a:rPr lang="tr-TR" sz="2400" b="1" dirty="0">
                <a:solidFill>
                  <a:srgbClr val="FF0000"/>
                </a:solidFill>
              </a:rPr>
              <a:t>X</a:t>
            </a:r>
            <a:r>
              <a:rPr lang="tr-TR" sz="2400" dirty="0"/>
              <a:t> </a:t>
            </a:r>
            <a:r>
              <a:rPr lang="tr-TR" sz="2400" u="sng" dirty="0"/>
              <a:t>Ebeveyn:</a:t>
            </a:r>
            <a:r>
              <a:rPr lang="tr-TR" sz="2400" dirty="0"/>
              <a:t> Bir daha duvara yazı yazdığını görürsem çok kızarım! </a:t>
            </a:r>
          </a:p>
          <a:p>
            <a:pPr marL="514350" indent="-514350">
              <a:buClr>
                <a:schemeClr val="accent4"/>
              </a:buClr>
              <a:buNone/>
            </a:pPr>
            <a:endParaRPr lang="tr-TR" sz="2400" i="1" dirty="0">
              <a:solidFill>
                <a:schemeClr val="accent4"/>
              </a:solidFill>
            </a:endParaRPr>
          </a:p>
          <a:p>
            <a:pPr marL="514350" indent="-514350">
              <a:buClr>
                <a:schemeClr val="accent4"/>
              </a:buClr>
              <a:buNone/>
            </a:pPr>
            <a:r>
              <a:rPr lang="tr-TR" sz="2400" b="1" i="1" dirty="0">
                <a:solidFill>
                  <a:schemeClr val="accent4">
                    <a:lumMod val="75000"/>
                  </a:schemeClr>
                </a:solidFill>
              </a:rPr>
              <a:t>√  </a:t>
            </a:r>
            <a:r>
              <a:rPr lang="tr-TR" sz="2400" u="sng" dirty="0"/>
              <a:t>Ebeveyn:</a:t>
            </a:r>
            <a:r>
              <a:rPr lang="tr-TR" sz="2400" dirty="0"/>
              <a:t> Yazı yazmak için duvar değil, kağıt kullanılır. </a:t>
            </a:r>
            <a:endParaRPr lang="tr-TR" sz="2400" i="1" dirty="0">
              <a:solidFill>
                <a:schemeClr val="accent4"/>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692696"/>
            <a:ext cx="8183880" cy="5112568"/>
          </a:xfrm>
        </p:spPr>
        <p:txBody>
          <a:bodyPr>
            <a:normAutofit/>
          </a:bodyPr>
          <a:lstStyle/>
          <a:p>
            <a:pPr marL="514350" indent="-514350" algn="r">
              <a:buClr>
                <a:schemeClr val="accent4"/>
              </a:buClr>
              <a:buFont typeface="+mj-lt"/>
              <a:buAutoNum type="arabicParenR" startAt="3"/>
            </a:pPr>
            <a:r>
              <a:rPr lang="tr-TR" sz="2400" b="1" i="1" u="sng" dirty="0">
                <a:solidFill>
                  <a:schemeClr val="accent4">
                    <a:lumMod val="75000"/>
                  </a:schemeClr>
                </a:solidFill>
              </a:rPr>
              <a:t>BİR KELİMEYLE İFADE EDİN:</a:t>
            </a:r>
            <a:r>
              <a:rPr lang="tr-TR" sz="2400" i="1" dirty="0"/>
              <a:t>Çocuklar nutuk ve uzun açıklamalar duymaktan hoşlanmazlar. Onlar için uyarı ne kadar kısa olursa o kadar iyidir.</a:t>
            </a:r>
          </a:p>
          <a:p>
            <a:pPr marL="514350" indent="-514350">
              <a:buClr>
                <a:schemeClr val="accent4"/>
              </a:buClr>
              <a:buNone/>
            </a:pPr>
            <a:r>
              <a:rPr lang="tr-TR" sz="1800" i="1" dirty="0"/>
              <a:t>   </a:t>
            </a:r>
          </a:p>
          <a:p>
            <a:pPr marL="514350" indent="-514350">
              <a:buClr>
                <a:schemeClr val="accent4"/>
              </a:buClr>
              <a:buNone/>
            </a:pPr>
            <a:r>
              <a:rPr lang="tr-TR" sz="1800" i="1" dirty="0"/>
              <a:t> </a:t>
            </a:r>
            <a:endParaRPr lang="tr-TR" sz="1800" i="1" dirty="0">
              <a:solidFill>
                <a:schemeClr val="accent4"/>
              </a:solidFill>
            </a:endParaRPr>
          </a:p>
          <a:p>
            <a:pPr marL="514350" indent="-514350">
              <a:buClr>
                <a:schemeClr val="accent4"/>
              </a:buClr>
              <a:buNone/>
            </a:pPr>
            <a:r>
              <a:rPr lang="tr-TR" sz="1800" i="1" dirty="0">
                <a:solidFill>
                  <a:schemeClr val="accent4"/>
                </a:solidFill>
              </a:rPr>
              <a:t> </a:t>
            </a:r>
          </a:p>
        </p:txBody>
      </p:sp>
      <p:sp>
        <p:nvSpPr>
          <p:cNvPr id="4" name="3 Dikdörtgen"/>
          <p:cNvSpPr/>
          <p:nvPr/>
        </p:nvSpPr>
        <p:spPr>
          <a:xfrm>
            <a:off x="2555776" y="3068960"/>
            <a:ext cx="6318448" cy="2677656"/>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path path="circle">
              <a:fillToRect t="100000" r="100000"/>
            </a:path>
            <a:tileRect l="-100000" b="-100000"/>
          </a:gradFill>
        </p:spPr>
        <p:txBody>
          <a:bodyPr wrap="square">
            <a:spAutoFit/>
          </a:bodyPr>
          <a:lstStyle/>
          <a:p>
            <a:pPr marL="514350" indent="-514350">
              <a:buClr>
                <a:schemeClr val="accent4"/>
              </a:buClr>
              <a:buNone/>
            </a:pPr>
            <a:r>
              <a:rPr lang="tr-TR" sz="2400" b="1" dirty="0">
                <a:solidFill>
                  <a:srgbClr val="FF0000"/>
                </a:solidFill>
              </a:rPr>
              <a:t>X</a:t>
            </a:r>
            <a:r>
              <a:rPr lang="tr-TR" sz="2400" dirty="0"/>
              <a:t> </a:t>
            </a:r>
            <a:r>
              <a:rPr lang="tr-TR" sz="2400" u="sng" dirty="0"/>
              <a:t>Ebeveyn:</a:t>
            </a:r>
            <a:r>
              <a:rPr lang="tr-TR" sz="2400" dirty="0"/>
              <a:t> Sürekli pijamalarını giymen gerektiğini söylüyorum;tek yaptığın beni umursamamak. Daha önce kaç kez seninle anlaşma yaptık  bu konuda ama görüyorum ki bu anlaşmaların senin için hiçbir önemi yok! </a:t>
            </a:r>
          </a:p>
          <a:p>
            <a:pPr marL="514350" indent="-514350">
              <a:buClr>
                <a:schemeClr val="accent4"/>
              </a:buClr>
              <a:buNone/>
            </a:pPr>
            <a:endParaRPr lang="tr-TR" sz="2400" dirty="0"/>
          </a:p>
          <a:p>
            <a:pPr marL="514350" indent="-514350">
              <a:buClr>
                <a:schemeClr val="accent4"/>
              </a:buClr>
              <a:buNone/>
            </a:pPr>
            <a:r>
              <a:rPr lang="tr-TR" sz="2400" b="1" i="1" dirty="0">
                <a:solidFill>
                  <a:schemeClr val="accent4">
                    <a:lumMod val="75000"/>
                  </a:schemeClr>
                </a:solidFill>
              </a:rPr>
              <a:t>√  </a:t>
            </a:r>
            <a:r>
              <a:rPr lang="tr-TR" sz="2400" u="sng" dirty="0"/>
              <a:t>Ebeveyn:</a:t>
            </a:r>
            <a:r>
              <a:rPr lang="tr-TR" sz="2400" dirty="0"/>
              <a:t> </a:t>
            </a:r>
            <a:r>
              <a:rPr lang="tr-TR" sz="2400" dirty="0" err="1"/>
              <a:t>Kızııımm</a:t>
            </a:r>
            <a:r>
              <a:rPr lang="tr-TR" sz="2400" dirty="0"/>
              <a:t>! PİJAMA! </a:t>
            </a:r>
            <a:endParaRPr lang="tr-TR" sz="24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620688"/>
            <a:ext cx="7992888" cy="1051560"/>
          </a:xfrm>
        </p:spPr>
        <p:txBody>
          <a:bodyPr/>
          <a:lstStyle/>
          <a:p>
            <a:r>
              <a:rPr lang="tr-TR" dirty="0"/>
              <a:t>Kişiler Arası İletişim Nedir?</a:t>
            </a:r>
          </a:p>
        </p:txBody>
      </p:sp>
      <p:sp>
        <p:nvSpPr>
          <p:cNvPr id="3" name="2 İçerik Yer Tutucusu"/>
          <p:cNvSpPr>
            <a:spLocks noGrp="1"/>
          </p:cNvSpPr>
          <p:nvPr>
            <p:ph idx="1"/>
          </p:nvPr>
        </p:nvSpPr>
        <p:spPr>
          <a:xfrm>
            <a:off x="539552" y="1844824"/>
            <a:ext cx="8183880" cy="4187952"/>
          </a:xfrm>
        </p:spPr>
        <p:txBody>
          <a:bodyPr>
            <a:normAutofit/>
          </a:bodyPr>
          <a:lstStyle/>
          <a:p>
            <a:r>
              <a:rPr lang="tr-TR" sz="3200" dirty="0">
                <a:solidFill>
                  <a:schemeClr val="accent3">
                    <a:lumMod val="50000"/>
                  </a:schemeClr>
                </a:solidFill>
              </a:rPr>
              <a:t>Bir kişinin bir başkasını ya da başkalarını niyetli ya da niyetsiz olarak etkilemeyi amaçlayarak mesajlarını iletmesi ve onların mesajlarını almasıdır.</a:t>
            </a:r>
          </a:p>
          <a:p>
            <a:endParaRPr lang="tr-TR" sz="3200" dirty="0">
              <a:solidFill>
                <a:schemeClr val="accent3">
                  <a:lumMod val="50000"/>
                </a:schemeClr>
              </a:solidFill>
            </a:endParaRPr>
          </a:p>
          <a:p>
            <a:r>
              <a:rPr lang="tr-TR" sz="3200" dirty="0">
                <a:solidFill>
                  <a:schemeClr val="accent3">
                    <a:lumMod val="50000"/>
                  </a:schemeClr>
                </a:solidFill>
              </a:rPr>
              <a:t>“Kişilerarası iletişim, yaşamı zenginleştiren ya da fakirleştiren olaydır.”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274912"/>
          </a:xfrm>
        </p:spPr>
        <p:txBody>
          <a:bodyPr>
            <a:normAutofit/>
          </a:bodyPr>
          <a:lstStyle/>
          <a:p>
            <a:pPr marL="514350" indent="-514350" algn="r">
              <a:buClr>
                <a:schemeClr val="accent4"/>
              </a:buClr>
              <a:buFont typeface="+mj-lt"/>
              <a:buAutoNum type="arabicParenR" startAt="4"/>
            </a:pPr>
            <a:r>
              <a:rPr lang="tr-TR" sz="2400" b="1" i="1" u="sng" dirty="0">
                <a:solidFill>
                  <a:schemeClr val="accent4">
                    <a:lumMod val="75000"/>
                  </a:schemeClr>
                </a:solidFill>
              </a:rPr>
              <a:t>DUYGULARINIZDAN BAHSEDİN: </a:t>
            </a:r>
            <a:r>
              <a:rPr lang="tr-TR" sz="2400" i="1" dirty="0"/>
              <a:t>Hislerimizi ifade ederek, onları incitmeden içtenliğimizi de sergilemiş oluruz. Sinirlendiği konuları saldırganlaşmadan ifade eden biriyle işbirliği daha kolaydır. </a:t>
            </a:r>
          </a:p>
          <a:p>
            <a:pPr marL="514350" indent="-514350" algn="r">
              <a:buClr>
                <a:schemeClr val="accent4"/>
              </a:buClr>
              <a:buNone/>
            </a:pPr>
            <a:r>
              <a:rPr lang="tr-TR" sz="2400" i="1" dirty="0">
                <a:solidFill>
                  <a:schemeClr val="accent4"/>
                </a:solidFill>
              </a:rPr>
              <a:t>  </a:t>
            </a:r>
          </a:p>
          <a:p>
            <a:pPr marL="514350" indent="-514350">
              <a:buClr>
                <a:schemeClr val="accent4"/>
              </a:buClr>
              <a:buNone/>
            </a:pPr>
            <a:endParaRPr lang="tr-TR" sz="1800" i="1" dirty="0">
              <a:solidFill>
                <a:schemeClr val="accent4"/>
              </a:solidFill>
            </a:endParaRPr>
          </a:p>
        </p:txBody>
      </p:sp>
      <p:sp>
        <p:nvSpPr>
          <p:cNvPr id="4" name="3 Dikdörtgen"/>
          <p:cNvSpPr/>
          <p:nvPr/>
        </p:nvSpPr>
        <p:spPr>
          <a:xfrm>
            <a:off x="3275856" y="2348880"/>
            <a:ext cx="5076056" cy="1631216"/>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r="100000" b="100000"/>
            </a:path>
            <a:tileRect l="-100000" t="-100000"/>
          </a:gradFill>
        </p:spPr>
        <p:txBody>
          <a:bodyPr wrap="square">
            <a:spAutoFit/>
          </a:bodyPr>
          <a:lstStyle/>
          <a:p>
            <a:pPr marL="514350" indent="-514350">
              <a:buClr>
                <a:schemeClr val="accent4"/>
              </a:buClr>
              <a:buNone/>
            </a:pPr>
            <a:r>
              <a:rPr lang="tr-TR" sz="2000" b="1" dirty="0">
                <a:solidFill>
                  <a:srgbClr val="FF0000"/>
                </a:solidFill>
              </a:rPr>
              <a:t>X</a:t>
            </a:r>
            <a:r>
              <a:rPr lang="tr-TR" sz="2000" dirty="0"/>
              <a:t> </a:t>
            </a:r>
            <a:r>
              <a:rPr lang="tr-TR" sz="2000" u="sng" dirty="0"/>
              <a:t>Ebeveyn:</a:t>
            </a:r>
            <a:r>
              <a:rPr lang="tr-TR" sz="2000" dirty="0"/>
              <a:t> Sürekli sözümü kesip durmaktan vazgeç! Yeter! </a:t>
            </a:r>
          </a:p>
          <a:p>
            <a:pPr marL="514350" indent="-514350">
              <a:buClr>
                <a:schemeClr val="accent4"/>
              </a:buClr>
              <a:buNone/>
            </a:pPr>
            <a:endParaRPr lang="tr-TR" sz="2000" i="1" dirty="0">
              <a:solidFill>
                <a:schemeClr val="accent4"/>
              </a:solidFill>
            </a:endParaRPr>
          </a:p>
          <a:p>
            <a:pPr marL="514350" indent="-514350">
              <a:buClr>
                <a:schemeClr val="accent4"/>
              </a:buClr>
              <a:buNone/>
            </a:pPr>
            <a:r>
              <a:rPr lang="tr-TR" sz="2000" b="1" i="1" dirty="0">
                <a:solidFill>
                  <a:schemeClr val="accent4">
                    <a:lumMod val="75000"/>
                  </a:schemeClr>
                </a:solidFill>
              </a:rPr>
              <a:t>√  </a:t>
            </a:r>
            <a:r>
              <a:rPr lang="tr-TR" sz="2000" u="sng" dirty="0"/>
              <a:t>Ebeveyn:</a:t>
            </a:r>
            <a:r>
              <a:rPr lang="tr-TR" sz="2000" dirty="0"/>
              <a:t> Söze başlayıp da bitiremediğim zaman canım çok  sıkılıyor.</a:t>
            </a:r>
          </a:p>
        </p:txBody>
      </p:sp>
      <p:sp>
        <p:nvSpPr>
          <p:cNvPr id="6" name="5 Dikdörtgen"/>
          <p:cNvSpPr/>
          <p:nvPr/>
        </p:nvSpPr>
        <p:spPr>
          <a:xfrm>
            <a:off x="2411760" y="4437112"/>
            <a:ext cx="6318448" cy="1785104"/>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path path="circle">
              <a:fillToRect t="100000" r="100000"/>
            </a:path>
            <a:tileRect l="-100000" b="-100000"/>
          </a:gradFill>
        </p:spPr>
        <p:txBody>
          <a:bodyPr wrap="square">
            <a:spAutoFit/>
          </a:bodyPr>
          <a:lstStyle/>
          <a:p>
            <a:pPr marL="514350" indent="-514350">
              <a:buClr>
                <a:schemeClr val="accent4"/>
              </a:buClr>
              <a:buNone/>
            </a:pPr>
            <a:r>
              <a:rPr lang="tr-TR" sz="2000" b="1" dirty="0">
                <a:solidFill>
                  <a:srgbClr val="FF0000"/>
                </a:solidFill>
              </a:rPr>
              <a:t>X</a:t>
            </a:r>
            <a:r>
              <a:rPr lang="tr-TR" sz="2000" dirty="0"/>
              <a:t> </a:t>
            </a:r>
            <a:r>
              <a:rPr lang="tr-TR" u="sng" dirty="0"/>
              <a:t>Ebeveyn:</a:t>
            </a:r>
            <a:r>
              <a:rPr lang="tr-TR" dirty="0"/>
              <a:t> “Beni götürmek zorundasın” da ne demek? Benimle ne biçim konuşuyorsun öyle, şımarık çocuklar gibi..</a:t>
            </a:r>
            <a:br>
              <a:rPr lang="tr-TR" dirty="0"/>
            </a:br>
            <a:endParaRPr lang="tr-TR" dirty="0"/>
          </a:p>
          <a:p>
            <a:pPr marL="514350" indent="-514350">
              <a:buClr>
                <a:schemeClr val="accent4"/>
              </a:buClr>
              <a:buNone/>
            </a:pPr>
            <a:r>
              <a:rPr lang="tr-TR" b="1" i="1" dirty="0">
                <a:solidFill>
                  <a:schemeClr val="accent4">
                    <a:lumMod val="75000"/>
                  </a:schemeClr>
                </a:solidFill>
              </a:rPr>
              <a:t>√  </a:t>
            </a:r>
            <a:r>
              <a:rPr lang="tr-TR" u="sng" dirty="0"/>
              <a:t>Ebeveyn:</a:t>
            </a:r>
            <a:r>
              <a:rPr lang="tr-TR" dirty="0"/>
              <a:t>Bir şeyleri yapmak zorunda olduğumun söylenmesi benim hiç hoşuma gitmiyor. “Babacığım, beni de götürebilir misin?” denmesini tercih ederim. </a:t>
            </a:r>
            <a:endParaRPr lang="tr-TR" i="1" dirty="0">
              <a:solidFill>
                <a:schemeClr val="accent4"/>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274912"/>
          </a:xfrm>
        </p:spPr>
        <p:txBody>
          <a:bodyPr/>
          <a:lstStyle/>
          <a:p>
            <a:pPr marL="514350" indent="-514350" algn="r">
              <a:buClr>
                <a:schemeClr val="accent4"/>
              </a:buClr>
              <a:buFont typeface="+mj-lt"/>
              <a:buAutoNum type="arabicParenR" startAt="5"/>
            </a:pPr>
            <a:r>
              <a:rPr lang="tr-TR" sz="3600" b="1" i="1" u="sng" dirty="0">
                <a:solidFill>
                  <a:schemeClr val="accent4"/>
                </a:solidFill>
                <a:effectLst>
                  <a:outerShdw blurRad="38100" dist="38100" dir="2700000" algn="tl">
                    <a:srgbClr val="000000">
                      <a:alpha val="43137"/>
                    </a:srgbClr>
                  </a:outerShdw>
                </a:effectLst>
              </a:rPr>
              <a:t>NOT YAZIN</a:t>
            </a:r>
          </a:p>
          <a:p>
            <a:pPr marL="514350" indent="-514350">
              <a:buClr>
                <a:schemeClr val="accent4"/>
              </a:buClr>
              <a:buNone/>
            </a:pPr>
            <a:r>
              <a:rPr lang="tr-TR" i="1" dirty="0">
                <a:solidFill>
                  <a:schemeClr val="accent4"/>
                </a:solidFill>
              </a:rPr>
              <a:t> </a:t>
            </a:r>
          </a:p>
          <a:p>
            <a:pPr marL="514350" indent="-514350" algn="r">
              <a:buClr>
                <a:schemeClr val="accent4"/>
              </a:buClr>
              <a:buNone/>
            </a:pPr>
            <a:r>
              <a:rPr lang="tr-TR" sz="2400" b="1" i="1" dirty="0">
                <a:solidFill>
                  <a:schemeClr val="accent3">
                    <a:lumMod val="75000"/>
                  </a:schemeClr>
                </a:solidFill>
              </a:rPr>
              <a:t>Kızının,</a:t>
            </a:r>
            <a:br>
              <a:rPr lang="tr-TR" sz="2400" b="1" i="1" dirty="0">
                <a:solidFill>
                  <a:schemeClr val="accent3">
                    <a:lumMod val="75000"/>
                  </a:schemeClr>
                </a:solidFill>
              </a:rPr>
            </a:br>
            <a:r>
              <a:rPr lang="tr-TR" sz="2400" b="1" i="1" dirty="0">
                <a:solidFill>
                  <a:schemeClr val="accent3">
                    <a:lumMod val="75000"/>
                  </a:schemeClr>
                </a:solidFill>
              </a:rPr>
              <a:t>uzun saçlarını lavaboya atmasını engellemeye çalışan bir anne tarafından yazılmış bir not:</a:t>
            </a:r>
          </a:p>
          <a:p>
            <a:pPr marL="514350" indent="-514350" algn="r">
              <a:buClr>
                <a:schemeClr val="accent4"/>
              </a:buClr>
              <a:buNone/>
            </a:pPr>
            <a:endParaRPr lang="tr-TR" i="1" dirty="0">
              <a:solidFill>
                <a:schemeClr val="accent4"/>
              </a:solidFill>
            </a:endParaRPr>
          </a:p>
          <a:p>
            <a:pPr marL="514350" indent="-514350" algn="r">
              <a:buClr>
                <a:schemeClr val="accent4"/>
              </a:buClr>
              <a:buNone/>
            </a:pPr>
            <a:r>
              <a:rPr lang="tr-TR" b="1" i="1" dirty="0">
                <a:solidFill>
                  <a:schemeClr val="accent4">
                    <a:lumMod val="75000"/>
                  </a:schemeClr>
                </a:solidFill>
              </a:rPr>
              <a:t>   “</a:t>
            </a:r>
            <a:r>
              <a:rPr lang="tr-TR" sz="2400" b="1" i="1" dirty="0" err="1">
                <a:solidFill>
                  <a:schemeClr val="accent4">
                    <a:lumMod val="75000"/>
                  </a:schemeClr>
                </a:solidFill>
              </a:rPr>
              <a:t>İmdaaat</a:t>
            </a:r>
            <a:r>
              <a:rPr lang="tr-TR" sz="2400" b="1" i="1" dirty="0">
                <a:solidFill>
                  <a:schemeClr val="accent4">
                    <a:lumMod val="75000"/>
                  </a:schemeClr>
                </a:solidFill>
              </a:rPr>
              <a:t>! </a:t>
            </a:r>
          </a:p>
          <a:p>
            <a:pPr marL="514350" indent="-514350" algn="r">
              <a:buClr>
                <a:schemeClr val="accent4"/>
              </a:buClr>
              <a:buNone/>
            </a:pPr>
            <a:r>
              <a:rPr lang="tr-TR" sz="2400" b="1" i="1" dirty="0">
                <a:solidFill>
                  <a:schemeClr val="accent4">
                    <a:lumMod val="75000"/>
                  </a:schemeClr>
                </a:solidFill>
              </a:rPr>
              <a:t>     Borumdaki saçlar beni rahatsız </a:t>
            </a:r>
            <a:r>
              <a:rPr lang="tr-TR" sz="2400" b="1" i="1" dirty="0" err="1">
                <a:solidFill>
                  <a:schemeClr val="accent4">
                    <a:lumMod val="75000"/>
                  </a:schemeClr>
                </a:solidFill>
              </a:rPr>
              <a:t>ediyooorr</a:t>
            </a:r>
            <a:r>
              <a:rPr lang="tr-TR" sz="2400" b="1" i="1" dirty="0">
                <a:solidFill>
                  <a:schemeClr val="accent4">
                    <a:lumMod val="75000"/>
                  </a:schemeClr>
                </a:solidFill>
              </a:rPr>
              <a:t>! </a:t>
            </a:r>
            <a:br>
              <a:rPr lang="tr-TR" sz="2400" b="1" i="1" dirty="0">
                <a:solidFill>
                  <a:schemeClr val="accent4">
                    <a:lumMod val="75000"/>
                  </a:schemeClr>
                </a:solidFill>
              </a:rPr>
            </a:br>
            <a:r>
              <a:rPr lang="tr-TR" sz="2400" b="1" i="1" dirty="0" err="1">
                <a:solidFill>
                  <a:schemeClr val="accent4">
                    <a:lumMod val="75000"/>
                  </a:schemeClr>
                </a:solidFill>
              </a:rPr>
              <a:t>Gluk</a:t>
            </a:r>
            <a:r>
              <a:rPr lang="tr-TR" sz="2400" b="1" i="1" dirty="0">
                <a:solidFill>
                  <a:schemeClr val="accent4">
                    <a:lumMod val="75000"/>
                  </a:schemeClr>
                </a:solidFill>
              </a:rPr>
              <a:t> </a:t>
            </a:r>
            <a:r>
              <a:rPr lang="tr-TR" sz="2400" b="1" i="1" dirty="0" err="1">
                <a:solidFill>
                  <a:schemeClr val="accent4">
                    <a:lumMod val="75000"/>
                  </a:schemeClr>
                </a:solidFill>
              </a:rPr>
              <a:t>gluk</a:t>
            </a:r>
            <a:r>
              <a:rPr lang="tr-TR" sz="2400" b="1" i="1" dirty="0">
                <a:solidFill>
                  <a:schemeClr val="accent4">
                    <a:lumMod val="75000"/>
                  </a:schemeClr>
                </a:solidFill>
              </a:rPr>
              <a:t>… </a:t>
            </a:r>
            <a:br>
              <a:rPr lang="tr-TR" sz="2400" b="1" i="1" dirty="0">
                <a:solidFill>
                  <a:schemeClr val="accent4">
                    <a:lumMod val="75000"/>
                  </a:schemeClr>
                </a:solidFill>
              </a:rPr>
            </a:br>
            <a:r>
              <a:rPr lang="tr-TR" sz="2400" b="1" i="1" dirty="0">
                <a:solidFill>
                  <a:schemeClr val="accent4">
                    <a:lumMod val="75000"/>
                  </a:schemeClr>
                </a:solidFill>
              </a:rPr>
              <a:t>Tıkanmış borunuz!”</a:t>
            </a:r>
          </a:p>
        </p:txBody>
      </p:sp>
      <p:sp>
        <p:nvSpPr>
          <p:cNvPr id="4" name="3 Kalp"/>
          <p:cNvSpPr/>
          <p:nvPr/>
        </p:nvSpPr>
        <p:spPr>
          <a:xfrm>
            <a:off x="5364088" y="692696"/>
            <a:ext cx="504056" cy="432048"/>
          </a:xfrm>
          <a:prstGeom prst="hear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332656"/>
            <a:ext cx="8183880" cy="6120680"/>
          </a:xfrm>
        </p:spPr>
        <p:txBody>
          <a:bodyPr>
            <a:noAutofit/>
          </a:bodyPr>
          <a:lstStyle/>
          <a:p>
            <a:pPr algn="r">
              <a:buNone/>
            </a:pPr>
            <a:r>
              <a:rPr lang="tr-TR" sz="2400" dirty="0"/>
              <a:t> </a:t>
            </a:r>
            <a:br>
              <a:rPr lang="tr-TR" sz="2400" dirty="0"/>
            </a:br>
            <a:br>
              <a:rPr lang="tr-TR" sz="2400" dirty="0"/>
            </a:br>
            <a:endParaRPr lang="tr-TR" sz="2400" dirty="0"/>
          </a:p>
          <a:p>
            <a:pPr algn="r">
              <a:buNone/>
            </a:pPr>
            <a:endParaRPr lang="tr-TR" sz="2400" dirty="0"/>
          </a:p>
          <a:p>
            <a:pPr algn="r">
              <a:buNone/>
            </a:pPr>
            <a:r>
              <a:rPr lang="tr-TR" sz="2400" i="1" dirty="0">
                <a:solidFill>
                  <a:schemeClr val="accent3">
                    <a:lumMod val="75000"/>
                  </a:schemeClr>
                </a:solidFill>
              </a:rPr>
              <a:t>Bir anne okuma yazma bilmeyen oğluna,</a:t>
            </a:r>
          </a:p>
          <a:p>
            <a:pPr algn="r">
              <a:buNone/>
            </a:pPr>
            <a:r>
              <a:rPr lang="tr-TR" sz="2400" i="1" dirty="0">
                <a:solidFill>
                  <a:schemeClr val="accent3">
                    <a:lumMod val="75000"/>
                  </a:schemeClr>
                </a:solidFill>
              </a:rPr>
              <a:t>üzerinde birkaç kelime yazılmış olan kağıttan bir uçak gönderiyor. </a:t>
            </a:r>
            <a:br>
              <a:rPr lang="tr-TR" sz="2400" i="1" dirty="0">
                <a:solidFill>
                  <a:schemeClr val="accent3">
                    <a:lumMod val="75000"/>
                  </a:schemeClr>
                </a:solidFill>
              </a:rPr>
            </a:br>
            <a:r>
              <a:rPr lang="tr-TR" sz="2400" i="1" dirty="0">
                <a:solidFill>
                  <a:schemeClr val="accent3">
                    <a:lumMod val="75000"/>
                  </a:schemeClr>
                </a:solidFill>
              </a:rPr>
              <a:t>Kağıtta ne yazdığını öğrenmek için koşarak anneye gelen çocuk, öğrendikten sonra koşarak oyuncaklarını toplama gidiyor;</a:t>
            </a:r>
          </a:p>
          <a:p>
            <a:pPr>
              <a:buNone/>
            </a:pPr>
            <a:endParaRPr lang="tr-TR" sz="2400" i="1" dirty="0"/>
          </a:p>
          <a:p>
            <a:pPr algn="r">
              <a:buNone/>
            </a:pPr>
            <a:r>
              <a:rPr lang="tr-TR" sz="2400" b="1" i="1" dirty="0">
                <a:solidFill>
                  <a:schemeClr val="accent4">
                    <a:lumMod val="75000"/>
                  </a:schemeClr>
                </a:solidFill>
              </a:rPr>
              <a:t>“Oyundan sonra oyuncaklar lütfen kaldırılsın, </a:t>
            </a:r>
          </a:p>
          <a:p>
            <a:pPr algn="r">
              <a:buNone/>
            </a:pPr>
            <a:r>
              <a:rPr lang="tr-TR" sz="2400" b="1" i="1" dirty="0">
                <a:solidFill>
                  <a:schemeClr val="accent4">
                    <a:lumMod val="75000"/>
                  </a:schemeClr>
                </a:solidFill>
              </a:rPr>
              <a:t>Seni seviyorum </a:t>
            </a:r>
            <a:r>
              <a:rPr lang="tr-TR" sz="2400" b="1" i="1" dirty="0">
                <a:solidFill>
                  <a:schemeClr val="accent4">
                    <a:lumMod val="75000"/>
                  </a:schemeClr>
                </a:solidFill>
                <a:sym typeface="Wingdings" pitchFamily="2" charset="2"/>
              </a:rPr>
              <a:t>”</a:t>
            </a:r>
            <a:endParaRPr lang="tr-TR" sz="2400" b="1" dirty="0">
              <a:solidFill>
                <a:schemeClr val="accent4">
                  <a:lumMod val="7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188640"/>
            <a:ext cx="8183880" cy="6669360"/>
          </a:xfrm>
        </p:spPr>
        <p:txBody>
          <a:bodyPr>
            <a:noAutofit/>
          </a:bodyPr>
          <a:lstStyle/>
          <a:p>
            <a:pPr algn="r">
              <a:buNone/>
            </a:pPr>
            <a:r>
              <a:rPr lang="tr-TR" sz="3200" b="1" dirty="0">
                <a:effectLst>
                  <a:outerShdw blurRad="38100" dist="38100" dir="2700000" algn="tl">
                    <a:srgbClr val="000000">
                      <a:alpha val="43137"/>
                    </a:srgbClr>
                  </a:outerShdw>
                </a:effectLst>
                <a:latin typeface="Gabriola" pitchFamily="82" charset="0"/>
              </a:rPr>
              <a:t>  </a:t>
            </a:r>
            <a:r>
              <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rPr>
              <a:t>Unutmayın! </a:t>
            </a:r>
          </a:p>
          <a:p>
            <a:pPr algn="r">
              <a:buNone/>
            </a:pPr>
            <a:br>
              <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rPr>
            </a:br>
            <a:r>
              <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rPr>
              <a:t>Çocuklarımızın görevi, anne babalarını yatıştırmak, sakinleştirmek ve problemleri üstlenmek değil! </a:t>
            </a:r>
            <a:br>
              <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rPr>
            </a:br>
            <a:br>
              <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rPr>
            </a:br>
            <a:r>
              <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rPr>
              <a:t>Çocukların görevi </a:t>
            </a:r>
            <a:r>
              <a:rPr lang="tr-TR" sz="3200" b="1" dirty="0" err="1">
                <a:solidFill>
                  <a:schemeClr val="accent3">
                    <a:lumMod val="75000"/>
                  </a:schemeClr>
                </a:solidFill>
                <a:effectLst>
                  <a:outerShdw blurRad="38100" dist="38100" dir="2700000" algn="tl">
                    <a:srgbClr val="000000">
                      <a:alpha val="43137"/>
                    </a:srgbClr>
                  </a:outerShdw>
                </a:effectLst>
                <a:latin typeface="Gabriola" pitchFamily="82" charset="0"/>
              </a:rPr>
              <a:t>deneyimlemek</a:t>
            </a:r>
            <a:r>
              <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rPr>
              <a:t>, yaşamak ve sonuçlarına katlanmak.</a:t>
            </a:r>
            <a:br>
              <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rPr>
            </a:br>
            <a:br>
              <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rPr>
            </a:br>
            <a:r>
              <a:rPr lang="tr-TR" sz="3200" b="1" dirty="0">
                <a:solidFill>
                  <a:schemeClr val="accent3">
                    <a:lumMod val="75000"/>
                  </a:schemeClr>
                </a:solidFill>
                <a:effectLst>
                  <a:outerShdw blurRad="38100" dist="38100" dir="2700000" algn="tl">
                    <a:srgbClr val="000000">
                      <a:alpha val="43137"/>
                    </a:srgbClr>
                  </a:outerShdw>
                </a:effectLst>
                <a:latin typeface="Gabriola" pitchFamily="82" charset="0"/>
              </a:rPr>
              <a:t>Siz bütün bunlara müsaade etmek için kendinizi yatıştırdığınız ve çocuklarınıza imkan tanıdığınız ölçüde sağlıklı iletişim kanallarını açmış olacaksınız.</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95736" y="2492896"/>
            <a:ext cx="6577928" cy="3651504"/>
          </a:xfrm>
        </p:spPr>
        <p:txBody>
          <a:bodyPr/>
          <a:lstStyle/>
          <a:p>
            <a:pPr algn="ctr">
              <a:buNone/>
            </a:pPr>
            <a:endParaRPr lang="tr-TR" dirty="0"/>
          </a:p>
          <a:p>
            <a:pPr algn="ctr">
              <a:buNone/>
            </a:pPr>
            <a:endParaRPr lang="tr-TR" dirty="0"/>
          </a:p>
          <a:p>
            <a:pPr algn="ctr">
              <a:buNone/>
            </a:pPr>
            <a:endParaRPr lang="tr-TR" dirty="0"/>
          </a:p>
        </p:txBody>
      </p:sp>
      <p:sp>
        <p:nvSpPr>
          <p:cNvPr id="5" name="4 Dikdörtgen"/>
          <p:cNvSpPr/>
          <p:nvPr/>
        </p:nvSpPr>
        <p:spPr>
          <a:xfrm>
            <a:off x="2771800" y="2708920"/>
            <a:ext cx="5976664" cy="3046988"/>
          </a:xfrm>
          <a:prstGeom prst="rect">
            <a:avLst/>
          </a:prstGeom>
        </p:spPr>
        <p:txBody>
          <a:bodyPr wrap="square">
            <a:spAutoFit/>
          </a:bodyPr>
          <a:lstStyle/>
          <a:p>
            <a:pPr algn="ctr">
              <a:buNone/>
            </a:pPr>
            <a:r>
              <a:rPr lang="tr-TR" sz="3200" dirty="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t>Çocuklarımız kontrolden çıktığında bile kendimizi sakinleştirebilme becerimiz,</a:t>
            </a:r>
            <a:br>
              <a:rPr lang="tr-TR" sz="3200" dirty="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br>
            <a:r>
              <a:rPr lang="tr-TR" sz="3200" dirty="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t>sofrayı kurmanın en etkili yoludur! </a:t>
            </a:r>
            <a:br>
              <a:rPr lang="tr-TR" sz="3200" dirty="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br>
            <a:endParaRPr lang="tr-TR" sz="3200" dirty="0">
              <a:solidFill>
                <a:schemeClr val="tx2">
                  <a:lumMod val="60000"/>
                  <a:lumOff val="40000"/>
                </a:schemeClr>
              </a:solidFill>
              <a:effectLst>
                <a:outerShdw blurRad="38100" dist="38100" dir="2700000" algn="tl">
                  <a:srgbClr val="000000">
                    <a:alpha val="43137"/>
                  </a:srgbClr>
                </a:outerShdw>
              </a:effectLst>
              <a:latin typeface="Baskerville Old Face" pitchFamily="18" charset="0"/>
            </a:endParaRPr>
          </a:p>
          <a:p>
            <a:pPr algn="r">
              <a:buNone/>
            </a:pPr>
            <a:r>
              <a:rPr lang="tr-TR" sz="3200" dirty="0">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t>Hal Edward </a:t>
            </a:r>
            <a:r>
              <a:rPr lang="tr-TR" sz="3200" dirty="0" err="1">
                <a:solidFill>
                  <a:schemeClr val="tx2">
                    <a:lumMod val="60000"/>
                    <a:lumOff val="40000"/>
                  </a:schemeClr>
                </a:solidFill>
                <a:effectLst>
                  <a:outerShdw blurRad="38100" dist="38100" dir="2700000" algn="tl">
                    <a:srgbClr val="000000">
                      <a:alpha val="43137"/>
                    </a:srgbClr>
                  </a:outerShdw>
                </a:effectLst>
                <a:latin typeface="Baskerville Old Face" pitchFamily="18" charset="0"/>
              </a:rPr>
              <a:t>Runkel</a:t>
            </a:r>
            <a:endParaRPr lang="tr-TR" sz="3200" dirty="0">
              <a:solidFill>
                <a:schemeClr val="tx2">
                  <a:lumMod val="60000"/>
                  <a:lumOff val="40000"/>
                </a:schemeClr>
              </a:solidFill>
              <a:effectLst>
                <a:outerShdw blurRad="38100" dist="38100" dir="2700000" algn="tl">
                  <a:srgbClr val="000000">
                    <a:alpha val="43137"/>
                  </a:srgbClr>
                </a:outerShdw>
              </a:effectLst>
              <a:latin typeface="Baskerville Old Face"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339752" y="2276872"/>
            <a:ext cx="6552728" cy="2308324"/>
          </a:xfrm>
          <a:prstGeom prst="rect">
            <a:avLst/>
          </a:prstGeom>
          <a:noFill/>
        </p:spPr>
        <p:txBody>
          <a:bodyPr wrap="square" lIns="91440" tIns="45720" rIns="91440" bIns="45720">
            <a:spAutoFit/>
          </a:bodyPr>
          <a:lstStyle/>
          <a:p>
            <a:pPr algn="ctr"/>
            <a:r>
              <a:rPr lang="tr-TR" sz="4800" b="1" dirty="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Gelişmeye açık </a:t>
            </a:r>
          </a:p>
          <a:p>
            <a:pPr algn="ctr"/>
            <a:r>
              <a:rPr lang="tr-TR" sz="4800" b="1" dirty="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tavrınız için </a:t>
            </a:r>
          </a:p>
          <a:p>
            <a:pPr algn="ctr"/>
            <a:r>
              <a:rPr lang="tr-TR" sz="4800" b="1" dirty="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rPr>
              <a:t>teşekkürler.</a:t>
            </a:r>
            <a:endParaRPr lang="tr-TR" sz="4800" b="1" cap="none" spc="0" dirty="0">
              <a:ln w="17780" cmpd="sng">
                <a:solidFill>
                  <a:srgbClr val="FFFFFF"/>
                </a:solidFill>
                <a:prstDash val="solid"/>
                <a:miter lim="800000"/>
              </a:ln>
              <a:solidFill>
                <a:schemeClr val="tx2">
                  <a:lumMod val="60000"/>
                  <a:lumOff val="40000"/>
                </a:schemeClr>
              </a:solidFill>
              <a:effectLst>
                <a:outerShdw blurRad="50800" algn="tl" rotWithShape="0">
                  <a:srgbClr val="000000"/>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476672"/>
            <a:ext cx="8183880" cy="1051560"/>
          </a:xfrm>
        </p:spPr>
        <p:txBody>
          <a:bodyPr>
            <a:normAutofit/>
          </a:bodyPr>
          <a:lstStyle/>
          <a:p>
            <a:r>
              <a:rPr lang="tr-TR" dirty="0"/>
              <a:t>Aile İçi İletişim</a:t>
            </a:r>
          </a:p>
        </p:txBody>
      </p:sp>
      <p:sp>
        <p:nvSpPr>
          <p:cNvPr id="3" name="2 İçerik Yer Tutucusu"/>
          <p:cNvSpPr>
            <a:spLocks noGrp="1"/>
          </p:cNvSpPr>
          <p:nvPr>
            <p:ph idx="1"/>
          </p:nvPr>
        </p:nvSpPr>
        <p:spPr>
          <a:xfrm>
            <a:off x="467544" y="2276872"/>
            <a:ext cx="8183880" cy="3096344"/>
          </a:xfrm>
        </p:spPr>
        <p:txBody>
          <a:bodyPr>
            <a:normAutofit/>
          </a:bodyPr>
          <a:lstStyle/>
          <a:p>
            <a:r>
              <a:rPr lang="tr-TR" sz="3200" dirty="0">
                <a:solidFill>
                  <a:schemeClr val="accent3">
                    <a:lumMod val="50000"/>
                  </a:schemeClr>
                </a:solidFill>
              </a:rPr>
              <a:t>Bir ailede yaşamın var olabilmesi,aile bireylerinin mutlu ve kendilerini sahip oldukları aileye ait hissedebilmesi için kişilerin sağlıklı ve </a:t>
            </a:r>
            <a:r>
              <a:rPr lang="tr-TR" sz="3200" dirty="0" err="1">
                <a:solidFill>
                  <a:schemeClr val="accent3">
                    <a:lumMod val="50000"/>
                  </a:schemeClr>
                </a:solidFill>
              </a:rPr>
              <a:t>empatik</a:t>
            </a:r>
            <a:r>
              <a:rPr lang="tr-TR" sz="3200" dirty="0">
                <a:solidFill>
                  <a:schemeClr val="accent3">
                    <a:lumMod val="50000"/>
                  </a:schemeClr>
                </a:solidFill>
              </a:rPr>
              <a:t> iletişim kurmaya ihtiyacı vardır.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60120" y="620688"/>
            <a:ext cx="8183880" cy="648072"/>
          </a:xfrm>
        </p:spPr>
        <p:txBody>
          <a:bodyPr>
            <a:normAutofit fontScale="90000"/>
          </a:bodyPr>
          <a:lstStyle/>
          <a:p>
            <a:r>
              <a:rPr lang="tr-TR" dirty="0"/>
              <a:t>      3 Tür İletişim vardır;</a:t>
            </a:r>
          </a:p>
        </p:txBody>
      </p:sp>
      <p:sp>
        <p:nvSpPr>
          <p:cNvPr id="3" name="2 İçerik Yer Tutucusu"/>
          <p:cNvSpPr>
            <a:spLocks noGrp="1"/>
          </p:cNvSpPr>
          <p:nvPr>
            <p:ph idx="1"/>
          </p:nvPr>
        </p:nvSpPr>
        <p:spPr>
          <a:xfrm>
            <a:off x="539552" y="2132856"/>
            <a:ext cx="8183880" cy="3683896"/>
          </a:xfrm>
        </p:spPr>
        <p:txBody>
          <a:bodyPr>
            <a:normAutofit/>
          </a:bodyPr>
          <a:lstStyle/>
          <a:p>
            <a:pPr algn="ctr"/>
            <a:r>
              <a:rPr lang="tr-TR" sz="3600" dirty="0">
                <a:solidFill>
                  <a:schemeClr val="accent3">
                    <a:lumMod val="50000"/>
                  </a:schemeClr>
                </a:solidFill>
              </a:rPr>
              <a:t>Çatışmalı İletişim</a:t>
            </a:r>
            <a:br>
              <a:rPr lang="tr-TR" sz="3600" dirty="0">
                <a:solidFill>
                  <a:schemeClr val="accent3">
                    <a:lumMod val="50000"/>
                  </a:schemeClr>
                </a:solidFill>
              </a:rPr>
            </a:br>
            <a:endParaRPr lang="tr-TR" sz="3600" dirty="0">
              <a:solidFill>
                <a:schemeClr val="accent3">
                  <a:lumMod val="50000"/>
                </a:schemeClr>
              </a:solidFill>
            </a:endParaRPr>
          </a:p>
          <a:p>
            <a:pPr algn="ctr"/>
            <a:r>
              <a:rPr lang="tr-TR" sz="3600" dirty="0">
                <a:solidFill>
                  <a:schemeClr val="accent3">
                    <a:lumMod val="50000"/>
                  </a:schemeClr>
                </a:solidFill>
              </a:rPr>
              <a:t>Çatışmasız İletişim</a:t>
            </a:r>
            <a:br>
              <a:rPr lang="tr-TR" sz="3600" dirty="0">
                <a:solidFill>
                  <a:schemeClr val="accent3">
                    <a:lumMod val="50000"/>
                  </a:schemeClr>
                </a:solidFill>
              </a:rPr>
            </a:br>
            <a:endParaRPr lang="tr-TR" sz="3600" dirty="0">
              <a:solidFill>
                <a:schemeClr val="accent3">
                  <a:lumMod val="50000"/>
                </a:schemeClr>
              </a:solidFill>
            </a:endParaRPr>
          </a:p>
          <a:p>
            <a:pPr algn="ctr"/>
            <a:r>
              <a:rPr lang="tr-TR" sz="3600" dirty="0" err="1">
                <a:solidFill>
                  <a:schemeClr val="accent3">
                    <a:lumMod val="50000"/>
                  </a:schemeClr>
                </a:solidFill>
              </a:rPr>
              <a:t>Empatik</a:t>
            </a:r>
            <a:r>
              <a:rPr lang="tr-TR" sz="3600" dirty="0">
                <a:solidFill>
                  <a:schemeClr val="accent3">
                    <a:lumMod val="50000"/>
                  </a:schemeClr>
                </a:solidFill>
              </a:rPr>
              <a:t> İletişim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67544" y="1052736"/>
          <a:ext cx="8112126" cy="3024336"/>
        </p:xfrm>
        <a:graphic>
          <a:graphicData uri="http://schemas.openxmlformats.org/drawingml/2006/table">
            <a:tbl>
              <a:tblPr firstRow="1" bandRow="1">
                <a:tableStyleId>{BC89EF96-8CEA-46FF-86C4-4CE0E7609802}</a:tableStyleId>
              </a:tblPr>
              <a:tblGrid>
                <a:gridCol w="2704042">
                  <a:extLst>
                    <a:ext uri="{9D8B030D-6E8A-4147-A177-3AD203B41FA5}">
                      <a16:colId xmlns:a16="http://schemas.microsoft.com/office/drawing/2014/main" val="20000"/>
                    </a:ext>
                  </a:extLst>
                </a:gridCol>
                <a:gridCol w="2704042">
                  <a:extLst>
                    <a:ext uri="{9D8B030D-6E8A-4147-A177-3AD203B41FA5}">
                      <a16:colId xmlns:a16="http://schemas.microsoft.com/office/drawing/2014/main" val="20001"/>
                    </a:ext>
                  </a:extLst>
                </a:gridCol>
                <a:gridCol w="2704042">
                  <a:extLst>
                    <a:ext uri="{9D8B030D-6E8A-4147-A177-3AD203B41FA5}">
                      <a16:colId xmlns:a16="http://schemas.microsoft.com/office/drawing/2014/main" val="20002"/>
                    </a:ext>
                  </a:extLst>
                </a:gridCol>
              </a:tblGrid>
              <a:tr h="1008112">
                <a:tc>
                  <a:txBody>
                    <a:bodyPr/>
                    <a:lstStyle/>
                    <a:p>
                      <a:pPr algn="ctr"/>
                      <a:br>
                        <a:rPr lang="tr-TR" dirty="0"/>
                      </a:br>
                      <a:r>
                        <a:rPr lang="tr-TR" dirty="0"/>
                        <a:t>ÇATIŞMALI </a:t>
                      </a:r>
                      <a:br>
                        <a:rPr lang="tr-TR" dirty="0"/>
                      </a:br>
                      <a:r>
                        <a:rPr lang="tr-TR" dirty="0"/>
                        <a:t>İLETİŞİM</a:t>
                      </a:r>
                    </a:p>
                  </a:txBody>
                  <a:tcPr/>
                </a:tc>
                <a:tc>
                  <a:txBody>
                    <a:bodyPr/>
                    <a:lstStyle/>
                    <a:p>
                      <a:pPr algn="ctr"/>
                      <a:br>
                        <a:rPr lang="tr-TR" dirty="0"/>
                      </a:br>
                      <a:r>
                        <a:rPr lang="tr-TR" b="0" dirty="0"/>
                        <a:t>BİLGİ</a:t>
                      </a:r>
                      <a:r>
                        <a:rPr lang="tr-TR" b="0" baseline="0" dirty="0"/>
                        <a:t> AKTARIMI </a:t>
                      </a:r>
                      <a:br>
                        <a:rPr lang="tr-TR" b="0" baseline="0" dirty="0"/>
                      </a:br>
                      <a:r>
                        <a:rPr lang="tr-TR" baseline="0" dirty="0">
                          <a:solidFill>
                            <a:srgbClr val="FF0000"/>
                          </a:solidFill>
                        </a:rPr>
                        <a:t>YOK</a:t>
                      </a:r>
                      <a:endParaRPr lang="tr-TR" dirty="0">
                        <a:solidFill>
                          <a:srgbClr val="FF0000"/>
                        </a:solidFill>
                      </a:endParaRPr>
                    </a:p>
                  </a:txBody>
                  <a:tcPr/>
                </a:tc>
                <a:tc>
                  <a:txBody>
                    <a:bodyPr/>
                    <a:lstStyle/>
                    <a:p>
                      <a:pPr algn="ctr"/>
                      <a:endParaRPr lang="tr-TR" dirty="0"/>
                    </a:p>
                    <a:p>
                      <a:pPr algn="ctr"/>
                      <a:r>
                        <a:rPr lang="tr-TR" b="0" dirty="0"/>
                        <a:t>YALNIZLIK</a:t>
                      </a:r>
                      <a:r>
                        <a:rPr lang="tr-TR" b="0" baseline="0" dirty="0"/>
                        <a:t> </a:t>
                      </a:r>
                    </a:p>
                    <a:p>
                      <a:pPr algn="ctr"/>
                      <a:r>
                        <a:rPr lang="tr-TR" baseline="0" dirty="0">
                          <a:solidFill>
                            <a:srgbClr val="00B050"/>
                          </a:solidFill>
                        </a:rPr>
                        <a:t>VAR</a:t>
                      </a:r>
                      <a:endParaRPr lang="tr-TR" dirty="0">
                        <a:solidFill>
                          <a:srgbClr val="00B050"/>
                        </a:solidFill>
                      </a:endParaRPr>
                    </a:p>
                  </a:txBody>
                  <a:tcPr/>
                </a:tc>
                <a:extLst>
                  <a:ext uri="{0D108BD9-81ED-4DB2-BD59-A6C34878D82A}">
                    <a16:rowId xmlns:a16="http://schemas.microsoft.com/office/drawing/2014/main" val="10000"/>
                  </a:ext>
                </a:extLst>
              </a:tr>
              <a:tr h="1008112">
                <a:tc>
                  <a:txBody>
                    <a:bodyPr/>
                    <a:lstStyle/>
                    <a:p>
                      <a:endParaRPr lang="tr-TR" dirty="0"/>
                    </a:p>
                    <a:p>
                      <a:pPr algn="ctr"/>
                      <a:r>
                        <a:rPr lang="tr-TR" b="1" dirty="0"/>
                        <a:t>ÇATIŞMASIZ İLETİŞİM</a:t>
                      </a:r>
                    </a:p>
                  </a:txBody>
                  <a:tcPr/>
                </a:tc>
                <a:tc>
                  <a:txBody>
                    <a:bodyPr/>
                    <a:lstStyle/>
                    <a:p>
                      <a:pPr algn="ctr"/>
                      <a:endParaRPr lang="tr-TR" dirty="0"/>
                    </a:p>
                    <a:p>
                      <a:pPr algn="ctr"/>
                      <a:r>
                        <a:rPr lang="tr-TR" dirty="0"/>
                        <a:t>BİLGİ AKTARIMI </a:t>
                      </a:r>
                      <a:br>
                        <a:rPr lang="tr-TR" dirty="0"/>
                      </a:br>
                      <a:r>
                        <a:rPr lang="tr-TR" b="1" dirty="0">
                          <a:solidFill>
                            <a:srgbClr val="00B050"/>
                          </a:solidFill>
                        </a:rPr>
                        <a:t>VAR</a:t>
                      </a:r>
                    </a:p>
                  </a:txBody>
                  <a:tcPr/>
                </a:tc>
                <a:tc>
                  <a:txBody>
                    <a:bodyPr/>
                    <a:lstStyle/>
                    <a:p>
                      <a:pPr algn="ctr"/>
                      <a:endParaRPr lang="tr-TR" dirty="0"/>
                    </a:p>
                    <a:p>
                      <a:pPr algn="ctr"/>
                      <a:r>
                        <a:rPr lang="tr-TR" dirty="0"/>
                        <a:t>YALNIZLIK</a:t>
                      </a:r>
                      <a:br>
                        <a:rPr lang="tr-TR" dirty="0"/>
                      </a:br>
                      <a:r>
                        <a:rPr lang="tr-TR" b="1" dirty="0">
                          <a:solidFill>
                            <a:srgbClr val="00B050"/>
                          </a:solidFill>
                        </a:rPr>
                        <a:t>VAR</a:t>
                      </a:r>
                    </a:p>
                  </a:txBody>
                  <a:tcPr/>
                </a:tc>
                <a:extLst>
                  <a:ext uri="{0D108BD9-81ED-4DB2-BD59-A6C34878D82A}">
                    <a16:rowId xmlns:a16="http://schemas.microsoft.com/office/drawing/2014/main" val="10001"/>
                  </a:ext>
                </a:extLst>
              </a:tr>
              <a:tr h="1008112">
                <a:tc>
                  <a:txBody>
                    <a:bodyPr/>
                    <a:lstStyle/>
                    <a:p>
                      <a:pPr algn="ctr"/>
                      <a:endParaRPr lang="tr-TR" dirty="0"/>
                    </a:p>
                    <a:p>
                      <a:pPr algn="ctr"/>
                      <a:r>
                        <a:rPr lang="tr-TR" sz="1800" b="1" dirty="0"/>
                        <a:t>EMPATİK </a:t>
                      </a:r>
                    </a:p>
                    <a:p>
                      <a:pPr algn="ctr"/>
                      <a:r>
                        <a:rPr lang="tr-TR" sz="1800" b="1" dirty="0"/>
                        <a:t>İLETİŞİM</a:t>
                      </a:r>
                    </a:p>
                  </a:txBody>
                  <a:tcPr/>
                </a:tc>
                <a:tc>
                  <a:txBody>
                    <a:bodyPr/>
                    <a:lstStyle/>
                    <a:p>
                      <a:pPr algn="ctr"/>
                      <a:endParaRPr lang="tr-TR" dirty="0"/>
                    </a:p>
                    <a:p>
                      <a:pPr algn="ctr"/>
                      <a:r>
                        <a:rPr lang="tr-TR" dirty="0"/>
                        <a:t>BİLGİ</a:t>
                      </a:r>
                      <a:r>
                        <a:rPr lang="tr-TR" baseline="0" dirty="0"/>
                        <a:t> AKTARIMI</a:t>
                      </a:r>
                      <a:br>
                        <a:rPr lang="tr-TR" baseline="0" dirty="0"/>
                      </a:br>
                      <a:r>
                        <a:rPr lang="tr-TR" b="1" baseline="0" dirty="0">
                          <a:solidFill>
                            <a:srgbClr val="00B050"/>
                          </a:solidFill>
                        </a:rPr>
                        <a:t>VAR</a:t>
                      </a:r>
                      <a:endParaRPr lang="tr-TR" b="1" dirty="0">
                        <a:solidFill>
                          <a:srgbClr val="00B050"/>
                        </a:solidFill>
                      </a:endParaRPr>
                    </a:p>
                  </a:txBody>
                  <a:tcPr/>
                </a:tc>
                <a:tc>
                  <a:txBody>
                    <a:bodyPr/>
                    <a:lstStyle/>
                    <a:p>
                      <a:pPr algn="ctr"/>
                      <a:endParaRPr lang="tr-TR" dirty="0"/>
                    </a:p>
                    <a:p>
                      <a:pPr algn="ctr"/>
                      <a:r>
                        <a:rPr lang="tr-TR" dirty="0"/>
                        <a:t>YALNIZLIK</a:t>
                      </a:r>
                      <a:br>
                        <a:rPr lang="tr-TR" dirty="0"/>
                      </a:br>
                      <a:r>
                        <a:rPr lang="tr-TR" b="1" dirty="0">
                          <a:solidFill>
                            <a:srgbClr val="FF0000"/>
                          </a:solidFill>
                        </a:rPr>
                        <a:t>YOK</a:t>
                      </a:r>
                    </a:p>
                  </a:txBody>
                  <a:tcPr/>
                </a:tc>
                <a:extLst>
                  <a:ext uri="{0D108BD9-81ED-4DB2-BD59-A6C34878D82A}">
                    <a16:rowId xmlns:a16="http://schemas.microsoft.com/office/drawing/2014/main" val="10002"/>
                  </a:ext>
                </a:extLst>
              </a:tr>
            </a:tbl>
          </a:graphicData>
        </a:graphic>
      </p:graphicFrame>
      <p:sp>
        <p:nvSpPr>
          <p:cNvPr id="5" name="4 Metin kutusu"/>
          <p:cNvSpPr txBox="1"/>
          <p:nvPr/>
        </p:nvSpPr>
        <p:spPr>
          <a:xfrm>
            <a:off x="611560" y="4293096"/>
            <a:ext cx="7776864" cy="1938992"/>
          </a:xfrm>
          <a:prstGeom prst="rect">
            <a:avLst/>
          </a:prstGeom>
          <a:noFill/>
        </p:spPr>
        <p:txBody>
          <a:bodyPr wrap="square" rtlCol="0">
            <a:spAutoFit/>
          </a:bodyPr>
          <a:lstStyle/>
          <a:p>
            <a:r>
              <a:rPr lang="tr-TR" sz="2400" b="1" i="1" dirty="0"/>
              <a:t>İNSANIN YAŞAMINI SÜRDÜREBİLMEK İÇİN ÖNCELİKLE İKİ ŞEYE İHTİYACI VARDIR;</a:t>
            </a:r>
            <a:br>
              <a:rPr lang="tr-TR" sz="2400" b="1" i="1" dirty="0"/>
            </a:br>
            <a:endParaRPr lang="tr-TR" sz="2400" b="1" i="1" dirty="0"/>
          </a:p>
          <a:p>
            <a:r>
              <a:rPr lang="tr-TR" sz="2400" b="1" i="1" dirty="0"/>
              <a:t>“BİLGİ EDİNMEK”</a:t>
            </a:r>
          </a:p>
          <a:p>
            <a:r>
              <a:rPr lang="tr-TR" sz="2400" b="1" i="1" dirty="0"/>
              <a:t>“YALNIZ KALMAMAK”.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404664"/>
            <a:ext cx="8399904" cy="1051560"/>
          </a:xfrm>
        </p:spPr>
        <p:txBody>
          <a:bodyPr>
            <a:noAutofit/>
          </a:bodyPr>
          <a:lstStyle/>
          <a:p>
            <a:pPr algn="r"/>
            <a:r>
              <a:rPr lang="tr-TR" sz="2800" b="0" dirty="0"/>
              <a:t>Kişilerarası iletişimin sağlıklı ve etkili olabilmesi için üç temel ön koşul öne sürülmüştür;</a:t>
            </a:r>
          </a:p>
        </p:txBody>
      </p:sp>
      <p:sp>
        <p:nvSpPr>
          <p:cNvPr id="3" name="2 İçerik Yer Tutucusu"/>
          <p:cNvSpPr>
            <a:spLocks noGrp="1"/>
          </p:cNvSpPr>
          <p:nvPr>
            <p:ph idx="1"/>
          </p:nvPr>
        </p:nvSpPr>
        <p:spPr>
          <a:xfrm>
            <a:off x="467544" y="1772816"/>
            <a:ext cx="8183880" cy="4187952"/>
          </a:xfrm>
        </p:spPr>
        <p:txBody>
          <a:bodyPr>
            <a:normAutofit/>
          </a:bodyPr>
          <a:lstStyle/>
          <a:p>
            <a:pPr marL="514350" indent="-514350">
              <a:buFont typeface="+mj-lt"/>
              <a:buAutoNum type="arabicPeriod"/>
            </a:pPr>
            <a:r>
              <a:rPr lang="tr-TR" sz="3200" b="1" u="sng" dirty="0">
                <a:solidFill>
                  <a:schemeClr val="accent3">
                    <a:lumMod val="50000"/>
                  </a:schemeClr>
                </a:solidFill>
              </a:rPr>
              <a:t>DOĞALLIK:</a:t>
            </a:r>
            <a:r>
              <a:rPr lang="tr-TR" sz="3200" u="sng" dirty="0">
                <a:solidFill>
                  <a:schemeClr val="accent3">
                    <a:lumMod val="50000"/>
                  </a:schemeClr>
                </a:solidFill>
              </a:rPr>
              <a:t> </a:t>
            </a:r>
            <a:r>
              <a:rPr lang="tr-TR" sz="3200" dirty="0">
                <a:solidFill>
                  <a:schemeClr val="accent3">
                    <a:lumMod val="50000"/>
                  </a:schemeClr>
                </a:solidFill>
              </a:rPr>
              <a:t>Kişinin açık ve dürüst olmasıdır. </a:t>
            </a:r>
          </a:p>
          <a:p>
            <a:pPr marL="514350" indent="-514350">
              <a:buFont typeface="+mj-lt"/>
              <a:buAutoNum type="arabicPeriod"/>
            </a:pPr>
            <a:r>
              <a:rPr lang="tr-TR" sz="3200" b="1" u="sng" dirty="0">
                <a:solidFill>
                  <a:schemeClr val="accent3">
                    <a:lumMod val="50000"/>
                  </a:schemeClr>
                </a:solidFill>
              </a:rPr>
              <a:t>KABUL ETME/SAYGI:</a:t>
            </a:r>
            <a:r>
              <a:rPr lang="tr-TR" sz="3200" dirty="0">
                <a:solidFill>
                  <a:schemeClr val="accent3">
                    <a:lumMod val="50000"/>
                  </a:schemeClr>
                </a:solidFill>
              </a:rPr>
              <a:t>Kişilerin </a:t>
            </a:r>
            <a:r>
              <a:rPr lang="tr-TR" sz="3200" dirty="0" err="1">
                <a:solidFill>
                  <a:schemeClr val="accent3">
                    <a:lumMod val="50000"/>
                  </a:schemeClr>
                </a:solidFill>
              </a:rPr>
              <a:t>birbirlernin</a:t>
            </a:r>
            <a:r>
              <a:rPr lang="tr-TR" sz="3200" dirty="0">
                <a:solidFill>
                  <a:schemeClr val="accent3">
                    <a:lumMod val="50000"/>
                  </a:schemeClr>
                </a:solidFill>
              </a:rPr>
              <a:t> varlığına saygı duymaları ve bu kişiyi kendine özgü nitelikleri ile kabul etmeleridir. </a:t>
            </a:r>
          </a:p>
          <a:p>
            <a:pPr marL="514350" indent="-514350">
              <a:buFont typeface="+mj-lt"/>
              <a:buAutoNum type="arabicPeriod"/>
            </a:pPr>
            <a:r>
              <a:rPr lang="tr-TR" sz="3200" b="1" u="sng" dirty="0">
                <a:solidFill>
                  <a:schemeClr val="accent3">
                    <a:lumMod val="50000"/>
                  </a:schemeClr>
                </a:solidFill>
              </a:rPr>
              <a:t>EMPATİ:</a:t>
            </a:r>
            <a:r>
              <a:rPr lang="tr-TR" sz="3200" b="1" dirty="0">
                <a:solidFill>
                  <a:schemeClr val="accent3">
                    <a:lumMod val="50000"/>
                  </a:schemeClr>
                </a:solidFill>
              </a:rPr>
              <a:t> </a:t>
            </a:r>
            <a:r>
              <a:rPr lang="tr-TR" sz="3200" dirty="0">
                <a:solidFill>
                  <a:schemeClr val="accent3">
                    <a:lumMod val="50000"/>
                  </a:schemeClr>
                </a:solidFill>
              </a:rPr>
              <a:t>…</a:t>
            </a:r>
            <a:endParaRPr lang="tr-TR" sz="3200" u="sng" dirty="0">
              <a:solidFill>
                <a:schemeClr val="accent3">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04664"/>
            <a:ext cx="8183880" cy="720080"/>
          </a:xfrm>
        </p:spPr>
        <p:txBody>
          <a:bodyPr>
            <a:normAutofit fontScale="90000"/>
          </a:bodyPr>
          <a:lstStyle/>
          <a:p>
            <a:r>
              <a:rPr lang="tr-TR" dirty="0"/>
              <a:t>Empati Nedir?</a:t>
            </a:r>
          </a:p>
        </p:txBody>
      </p:sp>
      <p:sp>
        <p:nvSpPr>
          <p:cNvPr id="3" name="2 İçerik Yer Tutucusu"/>
          <p:cNvSpPr>
            <a:spLocks noGrp="1"/>
          </p:cNvSpPr>
          <p:nvPr>
            <p:ph idx="1"/>
          </p:nvPr>
        </p:nvSpPr>
        <p:spPr>
          <a:xfrm>
            <a:off x="2195736" y="1484784"/>
            <a:ext cx="6815728" cy="4187952"/>
          </a:xfrm>
        </p:spPr>
        <p:style>
          <a:lnRef idx="1">
            <a:schemeClr val="accent5"/>
          </a:lnRef>
          <a:fillRef idx="2">
            <a:schemeClr val="accent5"/>
          </a:fillRef>
          <a:effectRef idx="1">
            <a:schemeClr val="accent5"/>
          </a:effectRef>
          <a:fontRef idx="minor">
            <a:schemeClr val="dk1"/>
          </a:fontRef>
        </p:style>
        <p:txBody>
          <a:bodyPr>
            <a:normAutofit/>
          </a:bodyPr>
          <a:lstStyle/>
          <a:p>
            <a:r>
              <a:rPr lang="tr-TR" sz="2800" dirty="0"/>
              <a:t>Kişilerarası iletişimde bireyin kendini karşısındakinin yerine koyabilmesi yani onun bakış açısıyla olayları değerlendirebilmesidir. </a:t>
            </a:r>
          </a:p>
          <a:p>
            <a:pPr>
              <a:buNone/>
            </a:pPr>
            <a:endParaRPr lang="tr-TR" sz="2800" dirty="0"/>
          </a:p>
          <a:p>
            <a:r>
              <a:rPr lang="tr-TR" sz="2800" dirty="0"/>
              <a:t>Empati çocukluktan itibaren başlayan gelişim sürecinde başkasının rolünü alabilme becerisiyle gelişir. </a:t>
            </a:r>
          </a:p>
        </p:txBody>
      </p:sp>
    </p:spTree>
  </p:cSld>
  <p:clrMapOvr>
    <a:masterClrMapping/>
  </p:clrMapOvr>
</p:sld>
</file>

<file path=ppt/theme/theme1.xml><?xml version="1.0" encoding="utf-8"?>
<a:theme xmlns:a="http://schemas.openxmlformats.org/drawingml/2006/main" name="Tüyl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6807310_TF11309028.potx" id="{A6A94FD2-DAE5-4C54-A4B0-87EB40484B7A}" vid="{279D69EF-90F4-4BBA-A435-80385C183C76}"/>
    </a:ext>
  </a:extLst>
</a:theme>
</file>

<file path=docProps/app.xml><?xml version="1.0" encoding="utf-8"?>
<Properties xmlns="http://schemas.openxmlformats.org/officeDocument/2006/extended-properties" xmlns:vt="http://schemas.openxmlformats.org/officeDocument/2006/docPropsVTypes">
  <Template/>
  <TotalTime>737</TotalTime>
  <Words>2547</Words>
  <Application>Microsoft Office PowerPoint</Application>
  <PresentationFormat>Ekran Gösterisi (4:3)</PresentationFormat>
  <Paragraphs>215</Paragraphs>
  <Slides>45</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45</vt:i4>
      </vt:variant>
    </vt:vector>
  </HeadingPairs>
  <TitlesOfParts>
    <vt:vector size="53" baseType="lpstr">
      <vt:lpstr>Baskerville Old Face</vt:lpstr>
      <vt:lpstr>Calibri</vt:lpstr>
      <vt:lpstr>Century Schoolbook</vt:lpstr>
      <vt:lpstr>Corbel</vt:lpstr>
      <vt:lpstr>Franklin Gothic Heavy</vt:lpstr>
      <vt:lpstr>Gabriola</vt:lpstr>
      <vt:lpstr>Wingdings</vt:lpstr>
      <vt:lpstr>Tüylü</vt:lpstr>
      <vt:lpstr>AİLE İÇİ İLETİŞİM</vt:lpstr>
      <vt:lpstr>Neler Konuşacağız?</vt:lpstr>
      <vt:lpstr>İLETİŞİM NEDİR?</vt:lpstr>
      <vt:lpstr>Kişiler Arası İletişim Nedir?</vt:lpstr>
      <vt:lpstr>Aile İçi İletişim</vt:lpstr>
      <vt:lpstr>      3 Tür İletişim vardır;</vt:lpstr>
      <vt:lpstr>PowerPoint Sunusu</vt:lpstr>
      <vt:lpstr>Kişilerarası iletişimin sağlıklı ve etkili olabilmesi için üç temel ön koşul öne sürülmüştür;</vt:lpstr>
      <vt:lpstr>Empati Nedir?</vt:lpstr>
      <vt:lpstr>SİZİN AİLENİZDE DE  EMPATİK İLİŞKİ  SÖZ KONUSU MUDUR?</vt:lpstr>
      <vt:lpstr>ANNE-BABA TUTUMLARI</vt:lpstr>
      <vt:lpstr>PowerPoint Sunusu</vt:lpstr>
      <vt:lpstr>PowerPoint Sunusu</vt:lpstr>
      <vt:lpstr>Olumsuz Anne-Baba Tutumları</vt:lpstr>
      <vt:lpstr>PowerPoint Sunusu</vt:lpstr>
      <vt:lpstr>PowerPoint Sunusu</vt:lpstr>
      <vt:lpstr>PowerPoint Sunusu</vt:lpstr>
      <vt:lpstr>PowerPoint Sunusu</vt:lpstr>
      <vt:lpstr>PowerPoint Sunusu</vt:lpstr>
      <vt:lpstr>PowerPoint Sunusu</vt:lpstr>
      <vt:lpstr>“Gizli Karşı Koyma”</vt:lpstr>
      <vt:lpstr>PowerPoint Sunusu</vt:lpstr>
      <vt:lpstr>Olumlu Anne-Baba Tutumları</vt:lpstr>
      <vt:lpstr>PowerPoint Sunusu</vt:lpstr>
      <vt:lpstr>PowerPoint Sunusu</vt:lpstr>
      <vt:lpstr>PowerPoint Sunusu</vt:lpstr>
      <vt:lpstr>DOĞRUYU,  YANLIŞTAN  ÖĞRENELİM Mİ?</vt:lpstr>
      <vt:lpstr>Çocuğunuzla Göz Temasında Bulunarak Konuşun!</vt:lpstr>
      <vt:lpstr>Sorgulamayın,Nasihat Etmeyin!</vt:lpstr>
      <vt:lpstr>Duygularını İnkar Etmek Yerine  Duygularını Adlandırın!</vt:lpstr>
      <vt:lpstr>Onun Duygu ve Düşüncelerine Katılmak Yerine Onun Duygularını Kabullenin</vt:lpstr>
      <vt:lpstr>PowerPoint Sunusu</vt:lpstr>
      <vt:lpstr>İŞBİRLİĞİ YAPIN!</vt:lpstr>
      <vt:lpstr>PowerPoint Sunusu</vt:lpstr>
      <vt:lpstr>PowerPoint Sunusu</vt:lpstr>
      <vt:lpstr>PowerPoint Sunusu</vt:lpstr>
      <vt:lpstr>SAĞLIKLI İŞBİRLİĞİ YAPMAK</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İÇİ İLETİŞİM</dc:title>
  <dc:creator>Rehber</dc:creator>
  <cp:lastModifiedBy>Toshiba</cp:lastModifiedBy>
  <cp:revision>50</cp:revision>
  <dcterms:created xsi:type="dcterms:W3CDTF">2021-10-05T06:46:49Z</dcterms:created>
  <dcterms:modified xsi:type="dcterms:W3CDTF">2025-05-05T09:13:00Z</dcterms:modified>
</cp:coreProperties>
</file>